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9" r:id="rId2"/>
    <p:sldId id="269" r:id="rId3"/>
    <p:sldId id="280" r:id="rId4"/>
    <p:sldId id="291" r:id="rId5"/>
    <p:sldId id="309" r:id="rId6"/>
    <p:sldId id="281" r:id="rId7"/>
    <p:sldId id="283" r:id="rId8"/>
    <p:sldId id="284" r:id="rId9"/>
    <p:sldId id="270" r:id="rId10"/>
    <p:sldId id="302" r:id="rId11"/>
    <p:sldId id="303" r:id="rId12"/>
    <p:sldId id="304" r:id="rId13"/>
    <p:sldId id="279" r:id="rId14"/>
    <p:sldId id="290" r:id="rId15"/>
    <p:sldId id="292" r:id="rId16"/>
    <p:sldId id="286" r:id="rId17"/>
    <p:sldId id="288" r:id="rId18"/>
    <p:sldId id="278" r:id="rId19"/>
    <p:sldId id="293" r:id="rId20"/>
    <p:sldId id="296" r:id="rId21"/>
    <p:sldId id="311" r:id="rId22"/>
    <p:sldId id="301" r:id="rId23"/>
    <p:sldId id="295" r:id="rId24"/>
    <p:sldId id="298" r:id="rId25"/>
    <p:sldId id="275" r:id="rId26"/>
    <p:sldId id="306" r:id="rId27"/>
    <p:sldId id="307" r:id="rId28"/>
    <p:sldId id="289" r:id="rId29"/>
    <p:sldId id="297" r:id="rId30"/>
    <p:sldId id="299" r:id="rId31"/>
    <p:sldId id="308" r:id="rId32"/>
    <p:sldId id="276" r:id="rId33"/>
    <p:sldId id="305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430405-0C29-468E-B1EE-F5819AF8D001}">
          <p14:sldIdLst>
            <p14:sldId id="259"/>
            <p14:sldId id="269"/>
            <p14:sldId id="280"/>
            <p14:sldId id="291"/>
            <p14:sldId id="309"/>
            <p14:sldId id="281"/>
            <p14:sldId id="283"/>
            <p14:sldId id="284"/>
            <p14:sldId id="270"/>
            <p14:sldId id="302"/>
            <p14:sldId id="303"/>
            <p14:sldId id="304"/>
            <p14:sldId id="279"/>
            <p14:sldId id="290"/>
            <p14:sldId id="292"/>
            <p14:sldId id="286"/>
            <p14:sldId id="288"/>
            <p14:sldId id="278"/>
            <p14:sldId id="293"/>
            <p14:sldId id="296"/>
            <p14:sldId id="311"/>
            <p14:sldId id="301"/>
            <p14:sldId id="295"/>
            <p14:sldId id="298"/>
            <p14:sldId id="275"/>
            <p14:sldId id="306"/>
            <p14:sldId id="307"/>
            <p14:sldId id="289"/>
            <p14:sldId id="297"/>
            <p14:sldId id="299"/>
            <p14:sldId id="308"/>
            <p14:sldId id="276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B235D"/>
    <a:srgbClr val="1D71B8"/>
    <a:srgbClr val="386FB2"/>
    <a:srgbClr val="000000"/>
    <a:srgbClr val="2B225D"/>
    <a:srgbClr val="2C2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1"/>
    <p:restoredTop sz="96327"/>
  </p:normalViewPr>
  <p:slideViewPr>
    <p:cSldViewPr snapToGrid="0" snapToObjects="1">
      <p:cViewPr varScale="1">
        <p:scale>
          <a:sx n="68" d="100"/>
          <a:sy n="68" d="100"/>
        </p:scale>
        <p:origin x="9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FB29A-C607-5B42-B881-9A29DD72DA74}" type="datetimeFigureOut">
              <a:rPr lang="en-US" smtClean="0"/>
              <a:t>11/18/2023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C35F8-3538-3A48-ACA1-0EB0A7883B8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7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1A6755-D8D3-F34C-B495-7C9AD5EE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CC1C96-2B01-4347-AE25-C4D09FBE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pPr/>
              <a:t>11/18/2023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9A1031-FDB6-EC48-A7A6-1A12B0CC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uttjtjz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30D619-8BAD-B641-BE14-1246DE121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‹N›</a:t>
            </a:fld>
            <a:endParaRPr lang="fr-FR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BF93C875-3D21-6A46-BFC7-6F42F806122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95350" y="1825625"/>
            <a:ext cx="10932583" cy="4351338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 sz="2000" b="1">
                <a:solidFill>
                  <a:srgbClr val="2B235D"/>
                </a:solidFill>
              </a:defRPr>
            </a:lvl1pPr>
            <a:lvl2pPr>
              <a:defRPr sz="18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fr-FR" dirty="0"/>
              <a:t>Cliquez pour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fr-FR" dirty="0"/>
              <a:t>Cliquez pour modifier les styles du texte du masque</a:t>
            </a:r>
          </a:p>
          <a:p>
            <a:pPr lvl="0"/>
            <a:r>
              <a:rPr lang="fr-FR" dirty="0"/>
              <a:t>modifier les styles du texte du masque</a:t>
            </a:r>
          </a:p>
          <a:p>
            <a:pPr lvl="0"/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D79B23F-F94E-F843-AAF3-7697C0EEC545}"/>
              </a:ext>
            </a:extLst>
          </p:cNvPr>
          <p:cNvSpPr/>
          <p:nvPr userDrawn="1"/>
        </p:nvSpPr>
        <p:spPr>
          <a:xfrm>
            <a:off x="364067" y="1809750"/>
            <a:ext cx="247650" cy="867492"/>
          </a:xfrm>
          <a:prstGeom prst="roundRect">
            <a:avLst/>
          </a:prstGeom>
          <a:solidFill>
            <a:srgbClr val="1D7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740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+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CADBEF69-3EF9-FF42-A8B2-D3556054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pour une image  10">
            <a:extLst>
              <a:ext uri="{FF2B5EF4-FFF2-40B4-BE49-F238E27FC236}">
                <a16:creationId xmlns:a16="http://schemas.microsoft.com/office/drawing/2014/main" id="{506682D4-E88D-434A-9F4E-F6A456CC68C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5600" y="1845921"/>
            <a:ext cx="3691997" cy="1989668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/>
          </a:p>
        </p:txBody>
      </p:sp>
      <p:sp>
        <p:nvSpPr>
          <p:cNvPr id="13" name="Espace réservé pour une image  10">
            <a:extLst>
              <a:ext uri="{FF2B5EF4-FFF2-40B4-BE49-F238E27FC236}">
                <a16:creationId xmlns:a16="http://schemas.microsoft.com/office/drawing/2014/main" id="{E77B5237-E089-BC4B-BEFF-B653809DEC6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5600" y="3954121"/>
            <a:ext cx="3691997" cy="1989668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FF6E9BFC-5EA1-7F45-BE25-8967EF936C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75599" y="1846263"/>
            <a:ext cx="3843867" cy="4097337"/>
          </a:xfrm>
        </p:spPr>
        <p:txBody>
          <a:bodyPr/>
          <a:lstStyle>
            <a:lvl1pPr marL="0" indent="0">
              <a:buNone/>
              <a:defRPr sz="2000" b="1"/>
            </a:lvl1pPr>
            <a:lvl2pPr>
              <a:defRPr sz="18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20" name="Espace réservé pour une image  10">
            <a:extLst>
              <a:ext uri="{FF2B5EF4-FFF2-40B4-BE49-F238E27FC236}">
                <a16:creationId xmlns:a16="http://schemas.microsoft.com/office/drawing/2014/main" id="{D68BF6C3-2BB1-0B40-AF8B-019AA162544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65600" y="1845921"/>
            <a:ext cx="3691997" cy="1989668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/>
          </a:p>
        </p:txBody>
      </p:sp>
      <p:sp>
        <p:nvSpPr>
          <p:cNvPr id="21" name="Espace réservé pour une image  10">
            <a:extLst>
              <a:ext uri="{FF2B5EF4-FFF2-40B4-BE49-F238E27FC236}">
                <a16:creationId xmlns:a16="http://schemas.microsoft.com/office/drawing/2014/main" id="{5BC15116-252D-6D4B-A4AD-536F8E11728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165600" y="3954121"/>
            <a:ext cx="3691997" cy="1989668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0D6DC58-68E3-E44A-AC77-6EE8A913698C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t>11/18/2023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3E1B54C-233F-BE48-B87C-5DFFEDF4E2E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r-FR"/>
              <a:t>uttjtjz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32B45D-78D5-AE4E-8865-547888745D7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922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de coule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42AFD-EF45-7449-9C51-424065E4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0C9B8F8-E3F3-3544-97E2-B7FC2D2D43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600" y="1543050"/>
            <a:ext cx="11463338" cy="6699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A302A-9260-7E42-BCDF-A9C6E46756C5}"/>
              </a:ext>
            </a:extLst>
          </p:cNvPr>
          <p:cNvSpPr/>
          <p:nvPr userDrawn="1"/>
        </p:nvSpPr>
        <p:spPr bwMode="auto">
          <a:xfrm>
            <a:off x="1768344" y="3265070"/>
            <a:ext cx="1485355" cy="640174"/>
          </a:xfrm>
          <a:prstGeom prst="rect">
            <a:avLst/>
          </a:prstGeom>
          <a:solidFill>
            <a:srgbClr val="2B2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2C22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72946D-FF86-0048-8FC1-ABB96FADABBA}"/>
              </a:ext>
            </a:extLst>
          </p:cNvPr>
          <p:cNvSpPr/>
          <p:nvPr userDrawn="1"/>
        </p:nvSpPr>
        <p:spPr bwMode="auto">
          <a:xfrm>
            <a:off x="3599471" y="3265070"/>
            <a:ext cx="1485355" cy="640174"/>
          </a:xfrm>
          <a:prstGeom prst="rect">
            <a:avLst/>
          </a:prstGeom>
          <a:solidFill>
            <a:srgbClr val="1D7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srgbClr val="1D71B8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59A7CC-28B2-C946-9615-2B858E02AE32}"/>
              </a:ext>
            </a:extLst>
          </p:cNvPr>
          <p:cNvSpPr/>
          <p:nvPr userDrawn="1"/>
        </p:nvSpPr>
        <p:spPr bwMode="auto">
          <a:xfrm>
            <a:off x="5430598" y="3265070"/>
            <a:ext cx="1485355" cy="6401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F4B9E-55B5-094A-A766-488BBE405C50}"/>
              </a:ext>
            </a:extLst>
          </p:cNvPr>
          <p:cNvSpPr/>
          <p:nvPr userDrawn="1"/>
        </p:nvSpPr>
        <p:spPr bwMode="auto">
          <a:xfrm>
            <a:off x="7261725" y="3265070"/>
            <a:ext cx="1485355" cy="640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2D4462-7A73-F04E-9EEF-8C008571A577}"/>
              </a:ext>
            </a:extLst>
          </p:cNvPr>
          <p:cNvSpPr/>
          <p:nvPr userDrawn="1"/>
        </p:nvSpPr>
        <p:spPr bwMode="auto">
          <a:xfrm>
            <a:off x="9092852" y="3265070"/>
            <a:ext cx="1485355" cy="640174"/>
          </a:xfrm>
          <a:prstGeom prst="rect">
            <a:avLst/>
          </a:prstGeom>
          <a:gradFill flip="none" rotWithShape="1">
            <a:gsLst>
              <a:gs pos="0">
                <a:srgbClr val="00A19A"/>
              </a:gs>
              <a:gs pos="100000">
                <a:srgbClr val="1D71B8">
                  <a:lumMod val="100000"/>
                </a:srgbClr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9383C6A8-C2FB-4A4D-82C8-3FD8652558E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t>11/18/2023</a:t>
            </a:fld>
            <a:endParaRPr lang="fr-FR"/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0347ADEF-F590-7048-8CD5-7B9449AAF4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uttjtjz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50275548-46C6-0144-BC41-D632987277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47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38A5AF-D287-1B4E-9CED-C2E2171029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54300" y="1892527"/>
            <a:ext cx="6883400" cy="30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33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6570C27-FD25-4A4F-98EA-ED3B375E6B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2644" y="1806944"/>
            <a:ext cx="10206711" cy="3244112"/>
          </a:xfrm>
          <a:prstGeom prst="rect">
            <a:avLst/>
          </a:prstGeo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8D5ED306-3B42-3547-BDFF-0323AB473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pPr/>
              <a:t>11/18/2023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88F126A-7BD4-3A48-B96C-7CBFF760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uttjtjz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313D4E7-9C57-A54E-8CCD-D9F3E4046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‹N›</a:t>
            </a:fld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A040C3C-DF7C-C240-A550-49694E0269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16549" y="2546719"/>
            <a:ext cx="4146698" cy="1780731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386FB2"/>
                </a:solidFill>
              </a:defRPr>
            </a:lvl1pPr>
          </a:lstStyle>
          <a:p>
            <a:pPr lvl="0"/>
            <a:r>
              <a:rPr lang="fr-FR" dirty="0"/>
              <a:t>TITRE SECTION</a:t>
            </a:r>
          </a:p>
        </p:txBody>
      </p:sp>
    </p:spTree>
    <p:extLst>
      <p:ext uri="{BB962C8B-B14F-4D97-AF65-F5344CB8AC3E}">
        <p14:creationId xmlns:p14="http://schemas.microsoft.com/office/powerpoint/2010/main" val="81496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E5263-7175-1E4E-B25A-C8612876A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D71B8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4F48D8-7047-1F42-8ED4-941E18879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0DDDD11-6F40-4643-AA1F-B951D26F0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t>11/18/2023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BEF2066-EE9C-5F42-8005-C98F17350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uttjtjz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A9CDB6D-F31B-6E4D-AD6C-3FEE5E07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93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re ave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8B7DE3-CEAD-DB44-AB02-FAA9AE737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B53946A-165F-3B48-B441-6A2CF00C430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7733" y="4482788"/>
            <a:ext cx="5713371" cy="2544931"/>
          </a:xfrm>
          <a:prstGeom prst="rect">
            <a:avLst/>
          </a:prstGeom>
        </p:spPr>
      </p:pic>
      <p:sp>
        <p:nvSpPr>
          <p:cNvPr id="16" name="Titre 15">
            <a:extLst>
              <a:ext uri="{FF2B5EF4-FFF2-40B4-BE49-F238E27FC236}">
                <a16:creationId xmlns:a16="http://schemas.microsoft.com/office/drawing/2014/main" id="{7BA62D56-2BCC-3848-A978-B4CD28509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61" y="552440"/>
            <a:ext cx="10515600" cy="85161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055569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p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F2446-C3F6-CD46-800D-929AB6E3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 b="1"/>
            </a:lvl1pPr>
            <a:lvl2pPr>
              <a:defRPr sz="1800"/>
            </a:lvl2pPr>
            <a:lvl3pPr>
              <a:defRPr sz="17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36AF76AD-275D-364B-B883-506470A7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C3D4D6-3020-844C-9B71-96C4AEE3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t>11/18/2023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4B52663-8C97-B148-B781-F3D8CFB3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uttjtjz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5918F09-FC0A-044C-A848-05E198EB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30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43FA3F1B-7B8C-4F47-AA55-A961D273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328A4CA3-2D74-1E4C-8A9F-7F2FC32EE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356350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E90F774-8DF5-DC40-9473-11FA80F806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t>11/18/2023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0723C9F-A5B9-2643-908D-D5A30CE4FC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uttjtjz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4F0C74-9FAE-DE46-B258-0CCA95DC96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642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A8606C-0A10-0E40-B441-09967D64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4A8066AE-4E02-664B-BEDA-CEB051B57E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5601" y="3031066"/>
            <a:ext cx="3683000" cy="2904257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06DE080A-9378-174F-A6CD-A14F891ADB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601" y="2307167"/>
            <a:ext cx="3683000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B235D"/>
                </a:solidFill>
              </a:defRPr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34" name="Espace réservé pour une image  10">
            <a:extLst>
              <a:ext uri="{FF2B5EF4-FFF2-40B4-BE49-F238E27FC236}">
                <a16:creationId xmlns:a16="http://schemas.microsoft.com/office/drawing/2014/main" id="{DB1E6C45-037D-7248-8090-9E01AF0E14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86768" y="3031066"/>
            <a:ext cx="3683000" cy="2904257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/>
          </a:p>
        </p:txBody>
      </p:sp>
      <p:sp>
        <p:nvSpPr>
          <p:cNvPr id="35" name="Espace réservé du texte 16">
            <a:extLst>
              <a:ext uri="{FF2B5EF4-FFF2-40B4-BE49-F238E27FC236}">
                <a16:creationId xmlns:a16="http://schemas.microsoft.com/office/drawing/2014/main" id="{3B48E81E-F3AE-1149-AF90-39BF371DB9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86768" y="2307167"/>
            <a:ext cx="3683000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B235D"/>
                </a:solidFill>
              </a:defRPr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36" name="Espace réservé pour une image  10">
            <a:extLst>
              <a:ext uri="{FF2B5EF4-FFF2-40B4-BE49-F238E27FC236}">
                <a16:creationId xmlns:a16="http://schemas.microsoft.com/office/drawing/2014/main" id="{83027E6D-304A-EC46-902E-91B5A85E691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17935" y="3031066"/>
            <a:ext cx="3801532" cy="2904257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/>
          </a:p>
        </p:txBody>
      </p:sp>
      <p:sp>
        <p:nvSpPr>
          <p:cNvPr id="37" name="Espace réservé du texte 16">
            <a:extLst>
              <a:ext uri="{FF2B5EF4-FFF2-40B4-BE49-F238E27FC236}">
                <a16:creationId xmlns:a16="http://schemas.microsoft.com/office/drawing/2014/main" id="{83E28E4C-95DA-3845-B70D-060370F3A0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7935" y="2307167"/>
            <a:ext cx="3801532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B235D"/>
                </a:solidFill>
              </a:defRPr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5ACEC6-DBA0-6F44-BB97-46F2B85D58E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t>11/18/2023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B3F60A-ED0D-4B44-8393-41ED1F7EA70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fr-FR"/>
              <a:t>uttjtjz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4D66712-DC4F-494F-828E-2CD7CDC4454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87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+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4BB4A48F-0B13-AB43-8BDF-05D3E45FA7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356350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2822F3-2AB0-2C4D-9F50-685D57FE10A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t>11/18/2023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03713C5-65FA-7540-B3F9-CA8FED8941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uttjtjz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FA8EA8-BA7E-8A48-A593-944ADF9E49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033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ontenu +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8581C-AA4F-C546-A92A-B2ADDD5C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pour une image  10">
            <a:extLst>
              <a:ext uri="{FF2B5EF4-FFF2-40B4-BE49-F238E27FC236}">
                <a16:creationId xmlns:a16="http://schemas.microsoft.com/office/drawing/2014/main" id="{EA217126-9158-6F4F-A81E-55F12383B9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5600" y="3039533"/>
            <a:ext cx="7797800" cy="2904257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/>
          </a:p>
        </p:txBody>
      </p:sp>
      <p:sp>
        <p:nvSpPr>
          <p:cNvPr id="7" name="Espace réservé du texte 16">
            <a:extLst>
              <a:ext uri="{FF2B5EF4-FFF2-40B4-BE49-F238E27FC236}">
                <a16:creationId xmlns:a16="http://schemas.microsoft.com/office/drawing/2014/main" id="{0BA8D61D-7560-7B4E-95C7-4B97F818F3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5600" y="2315633"/>
            <a:ext cx="7797800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B235D"/>
                </a:solidFill>
              </a:defRPr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8" name="Espace réservé pour une image  10">
            <a:extLst>
              <a:ext uri="{FF2B5EF4-FFF2-40B4-BE49-F238E27FC236}">
                <a16:creationId xmlns:a16="http://schemas.microsoft.com/office/drawing/2014/main" id="{47D3D8C3-BC5F-3A44-96FC-60A79469B1F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88867" y="3039532"/>
            <a:ext cx="3530599" cy="2904257"/>
          </a:xfrm>
          <a:pattFill prst="lgCheck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fr-FR"/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9FAAAF88-FE85-7842-AF9F-75BD35F671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88867" y="2315633"/>
            <a:ext cx="3530599" cy="4730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2B235D"/>
                </a:solidFill>
              </a:defRPr>
            </a:lvl1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31DE3CF5-9AF1-E54A-8F97-E44123587D3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E607C78-5D37-EA49-A661-834FB5C0F5D8}" type="datetime1">
              <a:rPr lang="en-US" smtClean="0"/>
              <a:t>11/18/2023</a:t>
            </a:fld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2FE99332-4262-2748-88B9-786EF8D01D7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uttjtjz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6E66E0B-3C57-8D43-9835-2E03257F62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t>‹N›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057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06801653-176C-5346-BF24-83533001211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468CB48-F526-994F-A50C-8982841F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65125"/>
            <a:ext cx="11463867" cy="8516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711D3C-B15F-884D-B4FC-468F0677F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599" y="1825625"/>
            <a:ext cx="114638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53B0DE-7371-1940-9660-52D433F85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96794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3E607C78-5D37-EA49-A661-834FB5C0F5D8}" type="datetime1">
              <a:rPr lang="en-US" smtClean="0"/>
              <a:pPr/>
              <a:t>11/18/2023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C8E9BC-54F0-2843-BC05-EFA10F81D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68348" y="6356350"/>
            <a:ext cx="29850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r>
              <a:rPr lang="fr-FR" dirty="0" err="1"/>
              <a:t>uttjtjz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29115D-4159-824D-94D0-E7B270B2D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71DDDE22-8D4F-094D-AC70-1F2C263CD040}" type="slidenum">
              <a:rPr lang="fr-FR" smtClean="0"/>
              <a:pPr/>
              <a:t>‹N›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696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6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8" r:id="rId10"/>
    <p:sldLayoutId id="2147483673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386FB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0.png"/><Relationship Id="rId10" Type="http://schemas.openxmlformats.org/officeDocument/2006/relationships/image" Target="../media/image40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410.png"/><Relationship Id="rId10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10" Type="http://schemas.openxmlformats.org/officeDocument/2006/relationships/image" Target="../media/image59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0.png"/><Relationship Id="rId7" Type="http://schemas.openxmlformats.org/officeDocument/2006/relationships/image" Target="../media/image75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78.png"/><Relationship Id="rId4" Type="http://schemas.openxmlformats.org/officeDocument/2006/relationships/image" Target="../media/image5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7" Type="http://schemas.openxmlformats.org/officeDocument/2006/relationships/image" Target="../media/image7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10" Type="http://schemas.openxmlformats.org/officeDocument/2006/relationships/image" Target="../media/image83.png"/><Relationship Id="rId4" Type="http://schemas.openxmlformats.org/officeDocument/2006/relationships/image" Target="../media/image740.png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D43496-7AA3-BF49-9785-9F7B1E6C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07" y="2420280"/>
            <a:ext cx="10515600" cy="77033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STUDY OF FEYNMAN DIAGRAMS WITH QUANTUM GRAPH NEURAL NETWORK</a:t>
            </a: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E53DA-071D-4C24-BCF7-D4AFC617E3BA}"/>
              </a:ext>
            </a:extLst>
          </p:cNvPr>
          <p:cNvSpPr txBox="1"/>
          <p:nvPr/>
        </p:nvSpPr>
        <p:spPr>
          <a:xfrm>
            <a:off x="956066" y="3880026"/>
            <a:ext cx="32257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bg1"/>
                </a:solidFill>
              </a:rPr>
              <a:t>Tesi di Laurea Magistrale</a:t>
            </a:r>
          </a:p>
          <a:p>
            <a:r>
              <a:rPr lang="it-IT" sz="2000" i="1" dirty="0" smtClean="0">
                <a:solidFill>
                  <a:schemeClr val="bg1"/>
                </a:solidFill>
              </a:rPr>
              <a:t>Lorenzo Ballerio</a:t>
            </a:r>
          </a:p>
          <a:p>
            <a:r>
              <a:rPr lang="it-IT" sz="2000" i="1" dirty="0" err="1" smtClean="0">
                <a:solidFill>
                  <a:schemeClr val="bg1"/>
                </a:solidFill>
              </a:rPr>
              <a:t>Matr</a:t>
            </a:r>
            <a:r>
              <a:rPr lang="it-IT" sz="2000" i="1" dirty="0" smtClean="0">
                <a:solidFill>
                  <a:schemeClr val="bg1"/>
                </a:solidFill>
              </a:rPr>
              <a:t>. 838676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65CF5-C845-4BB8-BCB6-5BF20815E5AF}"/>
              </a:ext>
            </a:extLst>
          </p:cNvPr>
          <p:cNvSpPr txBox="1"/>
          <p:nvPr/>
        </p:nvSpPr>
        <p:spPr>
          <a:xfrm>
            <a:off x="3006859" y="6409481"/>
            <a:ext cx="582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bg1"/>
                </a:solidFill>
              </a:rPr>
              <a:t>Anno </a:t>
            </a:r>
            <a:r>
              <a:rPr lang="de-DE" i="1" dirty="0" err="1">
                <a:solidFill>
                  <a:schemeClr val="bg1"/>
                </a:solidFill>
              </a:rPr>
              <a:t>A</a:t>
            </a:r>
            <a:r>
              <a:rPr lang="de-DE" i="1" dirty="0" err="1" smtClean="0">
                <a:solidFill>
                  <a:schemeClr val="bg1"/>
                </a:solidFill>
              </a:rPr>
              <a:t>ccademico</a:t>
            </a:r>
            <a:r>
              <a:rPr lang="de-DE" i="1" dirty="0" smtClean="0">
                <a:solidFill>
                  <a:schemeClr val="bg1"/>
                </a:solidFill>
              </a:rPr>
              <a:t> 2022/2023 – </a:t>
            </a:r>
            <a:r>
              <a:rPr lang="de-DE" i="1" dirty="0" err="1" smtClean="0">
                <a:solidFill>
                  <a:schemeClr val="bg1"/>
                </a:solidFill>
              </a:rPr>
              <a:t>Sessione</a:t>
            </a:r>
            <a:r>
              <a:rPr lang="de-DE" i="1" dirty="0" smtClean="0">
                <a:solidFill>
                  <a:schemeClr val="bg1"/>
                </a:solidFill>
              </a:rPr>
              <a:t> di </a:t>
            </a:r>
            <a:r>
              <a:rPr lang="de-DE" i="1" dirty="0" err="1" smtClean="0">
                <a:solidFill>
                  <a:schemeClr val="bg1"/>
                </a:solidFill>
              </a:rPr>
              <a:t>Novembre</a:t>
            </a:r>
            <a:r>
              <a:rPr lang="de-DE" i="1" dirty="0" smtClean="0">
                <a:solidFill>
                  <a:schemeClr val="bg1"/>
                </a:solidFill>
              </a:rPr>
              <a:t> 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1057780" y="260333"/>
            <a:ext cx="9708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  <a:latin typeface="+mj-lt"/>
              </a:rPr>
              <a:t>UNIVERSITÀ DEGLI STUDI DI MILANO-BICOCCA</a:t>
            </a:r>
          </a:p>
          <a:p>
            <a:pPr algn="ctr"/>
            <a:endParaRPr lang="it-IT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it-IT" dirty="0" smtClean="0">
                <a:solidFill>
                  <a:schemeClr val="bg1"/>
                </a:solidFill>
                <a:latin typeface="+mj-lt"/>
              </a:rPr>
              <a:t>Scuola di Scienze</a:t>
            </a:r>
          </a:p>
          <a:p>
            <a:pPr algn="ctr"/>
            <a:r>
              <a:rPr lang="it-IT" dirty="0" smtClean="0">
                <a:solidFill>
                  <a:schemeClr val="bg1"/>
                </a:solidFill>
                <a:latin typeface="+mj-lt"/>
              </a:rPr>
              <a:t>Dipartimento di Fisica «Giuseppe Occhialini»</a:t>
            </a:r>
          </a:p>
          <a:p>
            <a:pPr algn="ctr"/>
            <a:r>
              <a:rPr lang="it-IT" dirty="0" smtClean="0">
                <a:solidFill>
                  <a:schemeClr val="bg1"/>
                </a:solidFill>
                <a:latin typeface="+mj-lt"/>
              </a:rPr>
              <a:t>Corso di Laurea Magistrale in Fisica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6076482" y="3880026"/>
            <a:ext cx="509352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chemeClr val="bg1"/>
                </a:solidFill>
              </a:rPr>
              <a:t>Relatore Interno: </a:t>
            </a:r>
            <a:r>
              <a:rPr lang="it-IT" sz="2000" i="1" dirty="0" smtClean="0">
                <a:solidFill>
                  <a:schemeClr val="bg1"/>
                </a:solidFill>
              </a:rPr>
              <a:t>Prof. Andrea Giachero</a:t>
            </a:r>
          </a:p>
          <a:p>
            <a:r>
              <a:rPr lang="it-IT" sz="2000" b="1" dirty="0" smtClean="0">
                <a:solidFill>
                  <a:schemeClr val="bg1"/>
                </a:solidFill>
              </a:rPr>
              <a:t>Relatore Esterno: </a:t>
            </a:r>
            <a:r>
              <a:rPr lang="it-IT" sz="2000" i="1" dirty="0" smtClean="0">
                <a:solidFill>
                  <a:schemeClr val="bg1"/>
                </a:solidFill>
              </a:rPr>
              <a:t>Dott. Michele Grossi</a:t>
            </a:r>
          </a:p>
          <a:p>
            <a:r>
              <a:rPr lang="it-IT" sz="2000" b="1" dirty="0" smtClean="0">
                <a:solidFill>
                  <a:schemeClr val="bg1"/>
                </a:solidFill>
              </a:rPr>
              <a:t>Correlatore: </a:t>
            </a:r>
            <a:r>
              <a:rPr lang="it-IT" sz="2000" i="1" dirty="0" smtClean="0">
                <a:solidFill>
                  <a:schemeClr val="bg1"/>
                </a:solidFill>
              </a:rPr>
              <a:t>Dott. Roberto Moretti</a:t>
            </a:r>
          </a:p>
          <a:p>
            <a:r>
              <a:rPr lang="it-IT" sz="2000" b="1" dirty="0" smtClean="0">
                <a:solidFill>
                  <a:schemeClr val="bg1"/>
                </a:solidFill>
              </a:rPr>
              <a:t>Correlatore:</a:t>
            </a:r>
            <a:r>
              <a:rPr lang="it-IT" sz="2000" i="1" dirty="0">
                <a:solidFill>
                  <a:schemeClr val="bg1"/>
                </a:solidFill>
              </a:rPr>
              <a:t> </a:t>
            </a:r>
            <a:r>
              <a:rPr lang="it-IT" sz="2000" i="1" dirty="0" smtClean="0">
                <a:solidFill>
                  <a:schemeClr val="bg1"/>
                </a:solidFill>
              </a:rPr>
              <a:t>Prof. Pietro Govoni</a:t>
            </a:r>
          </a:p>
          <a:p>
            <a:r>
              <a:rPr lang="it-IT" sz="2000" b="1" dirty="0" smtClean="0">
                <a:solidFill>
                  <a:schemeClr val="bg1"/>
                </a:solidFill>
              </a:rPr>
              <a:t>Correlatore: </a:t>
            </a:r>
            <a:r>
              <a:rPr lang="it-IT" sz="2000" i="1" dirty="0" smtClean="0">
                <a:solidFill>
                  <a:schemeClr val="bg1"/>
                </a:solidFill>
              </a:rPr>
              <a:t>Dott. Danilo Labranca</a:t>
            </a:r>
            <a:endParaRPr lang="it-IT" sz="2000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34" y="298041"/>
            <a:ext cx="1701887" cy="156218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945" y="390081"/>
            <a:ext cx="2921263" cy="13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3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tangolo arrotondato 18"/>
          <p:cNvSpPr/>
          <p:nvPr/>
        </p:nvSpPr>
        <p:spPr>
          <a:xfrm>
            <a:off x="7408432" y="951091"/>
            <a:ext cx="3916497" cy="12997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sellaDiTesto 17"/>
          <p:cNvSpPr txBox="1"/>
          <p:nvPr/>
        </p:nvSpPr>
        <p:spPr>
          <a:xfrm>
            <a:off x="7408432" y="939256"/>
            <a:ext cx="4332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</a:t>
            </a:r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Computing (QC)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 paradigm that exploits quantum mechanical properties of matter in order to do </a:t>
            </a:r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calculations.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02" y="2327956"/>
            <a:ext cx="2835360" cy="3361439"/>
          </a:xfrm>
          <a:prstGeom prst="rect">
            <a:avLst/>
          </a:prstGeom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A29F510-230C-6949-8895-638206D4D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06956"/>
            <a:ext cx="6432660" cy="5139319"/>
          </a:xfrm>
        </p:spPr>
        <p:txBody>
          <a:bodyPr>
            <a:normAutofit/>
          </a:bodyPr>
          <a:lstStyle/>
          <a:p>
            <a:endParaRPr lang="fr-FR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009430E-06AF-B146-AD6F-2DA56D52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74552"/>
            <a:ext cx="11463867" cy="851617"/>
          </a:xfrm>
        </p:spPr>
        <p:txBody>
          <a:bodyPr/>
          <a:lstStyle/>
          <a:p>
            <a:r>
              <a:rPr lang="fr-FR" dirty="0" err="1" smtClean="0"/>
              <a:t>Qubits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10E40-B089-E047-AE2A-77F722FF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377CBC8A-7ABA-4CAC-AE51-37B1B35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C946057D-1980-48D5-9C08-039D8AD5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67948" y="6356350"/>
            <a:ext cx="2743200" cy="365125"/>
          </a:xfrm>
        </p:spPr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273376" y="1006956"/>
                <a:ext cx="7218425" cy="5007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Qubit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/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Two-level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quantum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systems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/>
                <a:r>
                  <a:rPr lang="it-IT" sz="2000" b="1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𝝍</m:t>
                        </m:r>
                      </m:e>
                    </m:d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d>
                      <m:dPr>
                        <m:begChr m:val="|"/>
                        <m:endChr m:val="⟩"/>
                        <m:ctrlP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it-IT" sz="2000" b="1" dirty="0" smtClean="0">
                  <a:solidFill>
                    <a:srgbClr val="2B235D"/>
                  </a:solidFill>
                </a:endParaRPr>
              </a:p>
              <a:p>
                <a:pPr lvl="1"/>
                <a:r>
                  <a:rPr lang="it-IT" sz="2000" b="1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ith</a:t>
                </a:r>
                <a:r>
                  <a:rPr lang="it-IT" b="1" dirty="0" smtClean="0">
                    <a:solidFill>
                      <a:srgbClr val="2B235D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</m:e>
                        </m:d>
                      </m:e>
                      <m:sup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d>
                      </m:e>
                      <m:sup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lit/>
                      </m:rP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it-IT" sz="2000" b="1" dirty="0" smtClean="0">
                  <a:solidFill>
                    <a:srgbClr val="2B235D"/>
                  </a:solidFill>
                  <a:ea typeface="Cambria Math" panose="02040503050406030204" pitchFamily="18" charset="0"/>
                </a:endParaRPr>
              </a:p>
              <a:p>
                <a:pPr lvl="1"/>
                <a:endParaRPr lang="it-IT" dirty="0" smtClean="0">
                  <a:solidFill>
                    <a:srgbClr val="2B235D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Qubits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are the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fundamental</a:t>
                </a:r>
                <a:r>
                  <a:rPr lang="it-IT" sz="2000" b="1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unit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quantum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computation</a:t>
                </a:r>
                <a:endParaRPr lang="it-IT" sz="2000" b="1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begChr m:val="|"/>
                        <m:endChr m:val="⟩"/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sz="2000" b="0" i="0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|1⟩}</m:t>
                    </m:r>
                  </m:oMath>
                </a14:m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called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computational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basis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corresponds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the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logical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bits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0,1</m:t>
                    </m:r>
                  </m:oMath>
                </a14:m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it-IT" dirty="0" smtClean="0">
                  <a:solidFill>
                    <a:srgbClr val="2B235D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Qubits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live in</a:t>
                </a:r>
                <a:r>
                  <a:rPr lang="it-IT" dirty="0" smtClean="0">
                    <a:solidFill>
                      <a:srgbClr val="2B235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rgbClr val="2B235D"/>
                    </a:solidFill>
                  </a:rPr>
                  <a:t> 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 3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real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d.o.f</a:t>
                </a:r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 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defined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a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spherical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surface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unit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norm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it-IT" sz="2000" i="1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000" i="1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000" i="1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it-IT" sz="2000" i="1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d>
                            <m:dPr>
                              <m:begChr m:val="|"/>
                              <m:endChr m:val="⟩"/>
                              <m:ctrlP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p>
                          <m:func>
                            <m:funcPr>
                              <m:ctrlP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200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000" i="1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000" i="1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it-IT" sz="2000" i="1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d>
                            <m:dPr>
                              <m:begChr m:val="|"/>
                              <m:endChr m:val="⟩"/>
                              <m:ctrlP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>
                  <a:solidFill>
                    <a:srgbClr val="2B235D"/>
                  </a:solidFill>
                </a:endParaRPr>
              </a:p>
              <a:p>
                <a:pPr lvl="2"/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it-IT" dirty="0">
                    <a:solidFill>
                      <a:srgbClr val="2B235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it-IT" sz="2000" dirty="0">
                  <a:solidFill>
                    <a:srgbClr val="2B235D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>
                  <a:solidFill>
                    <a:srgbClr val="2B235D"/>
                  </a:solidFill>
                </a:endParaRPr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76" y="1006956"/>
                <a:ext cx="7218425" cy="5007396"/>
              </a:xfrm>
              <a:prstGeom prst="rect">
                <a:avLst/>
              </a:prstGeom>
              <a:blipFill>
                <a:blip r:embed="rId3"/>
                <a:stretch>
                  <a:fillRect t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/>
          <p:cNvSpPr txBox="1"/>
          <p:nvPr/>
        </p:nvSpPr>
        <p:spPr>
          <a:xfrm>
            <a:off x="8257239" y="5599624"/>
            <a:ext cx="2218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Bloch Sphere</a:t>
            </a:r>
            <a:endParaRPr lang="en-US" sz="1400" dirty="0"/>
          </a:p>
        </p:txBody>
      </p:sp>
      <p:sp>
        <p:nvSpPr>
          <p:cNvPr id="9" name="Rettangolo 8"/>
          <p:cNvSpPr/>
          <p:nvPr/>
        </p:nvSpPr>
        <p:spPr>
          <a:xfrm>
            <a:off x="355600" y="1006956"/>
            <a:ext cx="4355548" cy="132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ccia a destra 9"/>
          <p:cNvSpPr/>
          <p:nvPr/>
        </p:nvSpPr>
        <p:spPr>
          <a:xfrm>
            <a:off x="4793372" y="1383066"/>
            <a:ext cx="2615059" cy="43582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8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1989654"/>
            <a:ext cx="5630421" cy="2289338"/>
          </a:xfrm>
          <a:prstGeom prst="rect">
            <a:avLst/>
          </a:prstGeom>
        </p:spPr>
      </p:pic>
      <p:sp>
        <p:nvSpPr>
          <p:cNvPr id="15" name="Rettangolo arrotondato 14"/>
          <p:cNvSpPr/>
          <p:nvPr/>
        </p:nvSpPr>
        <p:spPr>
          <a:xfrm>
            <a:off x="8586698" y="5571359"/>
            <a:ext cx="3431356" cy="6549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8610600" y="5544881"/>
            <a:ext cx="3710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2-qubits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entanglement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qubits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6174775" y="131975"/>
            <a:ext cx="5849364" cy="5238668"/>
          </a:xfrm>
          <a:prstGeom prst="roundRect">
            <a:avLst>
              <a:gd name="adj" fmla="val 567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A29F510-230C-6949-8895-638206D4D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006956"/>
            <a:ext cx="6432660" cy="5139319"/>
          </a:xfrm>
        </p:spPr>
        <p:txBody>
          <a:bodyPr>
            <a:normAutofit/>
          </a:bodyPr>
          <a:lstStyle/>
          <a:p>
            <a:endParaRPr lang="fr-FR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b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009430E-06AF-B146-AD6F-2DA56D52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74552"/>
            <a:ext cx="11463867" cy="851617"/>
          </a:xfrm>
        </p:spPr>
        <p:txBody>
          <a:bodyPr/>
          <a:lstStyle/>
          <a:p>
            <a:r>
              <a:rPr lang="fr-FR" dirty="0" smtClean="0"/>
              <a:t>Quantum Circuits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10E40-B089-E047-AE2A-77F722FF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11</a:t>
            </a:fld>
            <a:endParaRPr lang="fr-FR" dirty="0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377CBC8A-7ABA-4CAC-AE51-37B1B35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C946057D-1980-48D5-9C08-039D8AD5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67948" y="6356350"/>
            <a:ext cx="2743200" cy="365125"/>
          </a:xfrm>
        </p:spPr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480768" y="1006956"/>
            <a:ext cx="53167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processed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unitary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operators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</a:t>
            </a:r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collected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quantum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6349855" y="218979"/>
            <a:ext cx="54581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quantum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gates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9"/>
              <p:cNvSpPr/>
              <p:nvPr/>
            </p:nvSpPr>
            <p:spPr>
              <a:xfrm>
                <a:off x="6804832" y="715070"/>
                <a:ext cx="5219307" cy="4632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Hadamard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gate:</a:t>
                </a:r>
                <a:endParaRPr lang="it-IT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⟩+|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⟩)=|+⟩</m:t>
                      </m:r>
                    </m:oMath>
                  </m:oMathPara>
                </a14:m>
                <a:endParaRPr lang="it-IT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⟩=</m:t>
                    </m:r>
                    <m:f>
                      <m:f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d>
                      <m:dPr>
                        <m:begChr m:val="|"/>
                        <m:endChr m:val="⟩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−|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⟩)=|−⟩ 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  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endParaRPr lang="it-IT" sz="16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Single qubit Pauli rotation along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: </a:t>
                </a:r>
                <a:endParaRPr lang="it-IT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sup>
                      </m:sSup>
                    </m:oMath>
                  </m:oMathPara>
                </a14:m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16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it-I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it-IT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it-IT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Ising</a:t>
                </a:r>
                <a:r>
                  <a:rPr lang="en-US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ZZ coupling </a:t>
                </a:r>
                <a:r>
                  <a:rPr lang="en-US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gate</a:t>
                </a:r>
                <a:endParaRPr lang="en-US" sz="16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ttango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32" y="715070"/>
                <a:ext cx="5219307" cy="4632935"/>
              </a:xfrm>
              <a:prstGeom prst="rect">
                <a:avLst/>
              </a:prstGeom>
              <a:blipFill>
                <a:blip r:embed="rId3"/>
                <a:stretch>
                  <a:fillRect l="-701" r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/>
          <p:cNvSpPr txBox="1"/>
          <p:nvPr/>
        </p:nvSpPr>
        <p:spPr>
          <a:xfrm>
            <a:off x="355600" y="4326903"/>
            <a:ext cx="6005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Computing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definition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reversible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universal</a:t>
            </a:r>
            <a:r>
              <a:rPr lang="it-IT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b="1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Freccia curva 19"/>
          <p:cNvSpPr/>
          <p:nvPr/>
        </p:nvSpPr>
        <p:spPr>
          <a:xfrm rot="10800000" flipH="1">
            <a:off x="912545" y="4969918"/>
            <a:ext cx="702063" cy="548565"/>
          </a:xfrm>
          <a:prstGeom prst="bentArrow">
            <a:avLst>
              <a:gd name="adj1" fmla="val 34123"/>
              <a:gd name="adj2" fmla="val 35948"/>
              <a:gd name="adj3" fmla="val 34123"/>
              <a:gd name="adj4" fmla="val 49121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1614609" y="5130612"/>
            <a:ext cx="42304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en-US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defined </a:t>
            </a:r>
            <a:r>
              <a:rPr lang="en-US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finite </a:t>
            </a:r>
            <a:r>
              <a:rPr lang="en-US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 of gates </a:t>
            </a:r>
            <a:r>
              <a:rPr lang="en-US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can </a:t>
            </a:r>
            <a:r>
              <a:rPr lang="en-US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approximate </a:t>
            </a:r>
            <a:r>
              <a:rPr lang="en-US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</a:t>
            </a:r>
            <a:r>
              <a:rPr lang="en-US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unitary </a:t>
            </a:r>
            <a:r>
              <a:rPr lang="en-US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 (any function).</a:t>
            </a:r>
            <a:endParaRPr lang="en-US" sz="20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Freccia curva 28"/>
          <p:cNvSpPr/>
          <p:nvPr/>
        </p:nvSpPr>
        <p:spPr>
          <a:xfrm rot="10800000" flipH="1">
            <a:off x="7369652" y="5260157"/>
            <a:ext cx="1212776" cy="811076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43" y="3171229"/>
            <a:ext cx="5362357" cy="1887855"/>
          </a:xfrm>
          <a:prstGeom prst="rect">
            <a:avLst/>
          </a:prstGeom>
        </p:spPr>
      </p:pic>
      <p:sp>
        <p:nvSpPr>
          <p:cNvPr id="16" name="Rettangolo arrotondato 15"/>
          <p:cNvSpPr/>
          <p:nvPr/>
        </p:nvSpPr>
        <p:spPr>
          <a:xfrm>
            <a:off x="355599" y="1180428"/>
            <a:ext cx="7346100" cy="103209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sellaDiTesto 13"/>
          <p:cNvSpPr txBox="1"/>
          <p:nvPr/>
        </p:nvSpPr>
        <p:spPr>
          <a:xfrm>
            <a:off x="355600" y="1196855"/>
            <a:ext cx="7346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Machine Learning (QML)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combines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and Quantum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Computing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the aim of exploiting the principles of quantum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mechanics to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 new learning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models.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009430E-06AF-B146-AD6F-2DA56D52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258318"/>
            <a:ext cx="11463867" cy="851617"/>
          </a:xfrm>
        </p:spPr>
        <p:txBody>
          <a:bodyPr/>
          <a:lstStyle/>
          <a:p>
            <a:r>
              <a:rPr lang="fr-FR" dirty="0" smtClean="0"/>
              <a:t>Quantum Neural Network (QNN)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10E40-B089-E047-AE2A-77F722FF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377CBC8A-7ABA-4CAC-AE51-37B1B35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C946057D-1980-48D5-9C08-039D8AD5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67948" y="6356350"/>
            <a:ext cx="2743200" cy="365125"/>
          </a:xfrm>
        </p:spPr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3"/>
              <p:cNvSpPr>
                <a:spLocks noGrp="1"/>
              </p:cNvSpPr>
              <p:nvPr>
                <p:ph idx="1"/>
              </p:nvPr>
            </p:nvSpPr>
            <p:spPr>
              <a:xfrm>
                <a:off x="355599" y="2444882"/>
                <a:ext cx="6945422" cy="3757955"/>
              </a:xfrm>
            </p:spPr>
            <p:txBody>
              <a:bodyPr>
                <a:normAutofit/>
              </a:bodyPr>
              <a:lstStyle/>
              <a:p>
                <a:r>
                  <a:rPr lang="it-IT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Quantum </a:t>
                </a:r>
                <a:r>
                  <a:rPr lang="it-IT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Neural</a:t>
                </a:r>
                <a:r>
                  <a:rPr lang="it-IT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Networks </a:t>
                </a:r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are n-</a:t>
                </a:r>
                <a:r>
                  <a:rPr lang="it-IT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qubits</a:t>
                </a:r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circuits</a:t>
                </a:r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it-IT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usually</a:t>
                </a:r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divided</a:t>
                </a:r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it-IT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four</a:t>
                </a:r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sections</a:t>
                </a:r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lvl="1"/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State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initialization</a:t>
                </a:r>
                <a:endParaRPr lang="it-IT" sz="2000" b="1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it-IT" sz="2000" b="0" dirty="0" smtClean="0">
                  <a:solidFill>
                    <a:srgbClr val="2B235D"/>
                  </a:solidFill>
                </a:endParaRPr>
              </a:p>
              <a:p>
                <a:pPr lvl="1"/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Feature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Map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d>
                      <m:dPr>
                        <m:ctrlP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it-IT" sz="2000" b="1" i="1" smtClean="0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1" i="1" smtClean="0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it-IT" sz="2000" b="1" i="1" smtClean="0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encoding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the input data</a:t>
                </a:r>
                <a:r>
                  <a:rPr lang="it-IT" sz="2000" b="0" dirty="0" smtClean="0">
                    <a:solidFill>
                      <a:srgbClr val="2B235D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it-IT" sz="20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it-IT" sz="20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Ansatz</a:t>
                </a:r>
                <a:r>
                  <a:rPr lang="it-IT" sz="2000" b="1" dirty="0" smtClean="0">
                    <a:solidFill>
                      <a:srgbClr val="2B235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it-IT" sz="2000" b="1" dirty="0" smtClean="0">
                    <a:solidFill>
                      <a:srgbClr val="2B235D"/>
                    </a:solidFill>
                  </a:rPr>
                  <a:t> 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Parametrized Quantum Circuit 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 </a:t>
                </a:r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depends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</a:t>
                </a:r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trainable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parameters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it-IT" sz="2000" b="0" dirty="0" smtClean="0">
                  <a:solidFill>
                    <a:srgbClr val="2B235D"/>
                  </a:solidFill>
                </a:endParaRPr>
              </a:p>
              <a:p>
                <a:pPr lvl="1"/>
                <a:endParaRPr lang="it-IT" sz="2000" b="0" dirty="0" smtClean="0">
                  <a:solidFill>
                    <a:srgbClr val="2B235D"/>
                  </a:solidFill>
                </a:endParaRPr>
              </a:p>
              <a:p>
                <a:pPr lvl="1"/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 </a:t>
                </a:r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extraction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measurement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an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observable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endParaRPr lang="it-IT" sz="2000" b="1" dirty="0" smtClean="0">
                  <a:solidFill>
                    <a:srgbClr val="2B235D"/>
                  </a:solidFill>
                </a:endParaRPr>
              </a:p>
            </p:txBody>
          </p:sp>
        </mc:Choice>
        <mc:Fallback xmlns="">
          <p:sp>
            <p:nvSpPr>
              <p:cNvPr id="4" name="Segnaposto contenut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599" y="2444882"/>
                <a:ext cx="6945422" cy="3757955"/>
              </a:xfrm>
              <a:blipFill>
                <a:blip r:embed="rId3"/>
                <a:stretch>
                  <a:fillRect l="-877" t="-1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sellaDiTesto 27"/>
          <p:cNvSpPr txBox="1"/>
          <p:nvPr/>
        </p:nvSpPr>
        <p:spPr>
          <a:xfrm>
            <a:off x="7125840" y="5063825"/>
            <a:ext cx="4769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Scheme</a:t>
            </a:r>
            <a:r>
              <a:rPr lang="it-IT" sz="16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 </a:t>
            </a:r>
            <a:r>
              <a:rPr lang="it-IT" sz="16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generic</a:t>
            </a:r>
            <a:r>
              <a:rPr lang="it-IT" sz="16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QNN</a:t>
            </a:r>
            <a:endParaRPr lang="en-US" sz="16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9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0D65CF-74F8-8543-AA45-EF72A38C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A2F04-2A24-0F4A-B7FD-D082701B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52A08A-CB8E-2647-87C9-38D4A76DC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QGNN for Feynman </a:t>
            </a:r>
            <a:r>
              <a:rPr lang="fr-FR" dirty="0" err="1" smtClean="0"/>
              <a:t>diagrams</a:t>
            </a: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DEB805DA-2AC7-4053-A0AF-22653290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arrotondato 24"/>
          <p:cNvSpPr/>
          <p:nvPr/>
        </p:nvSpPr>
        <p:spPr>
          <a:xfrm>
            <a:off x="663182" y="5023748"/>
            <a:ext cx="3937301" cy="11658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ttangolo arrotondato 23"/>
          <p:cNvSpPr/>
          <p:nvPr/>
        </p:nvSpPr>
        <p:spPr>
          <a:xfrm>
            <a:off x="663183" y="3526012"/>
            <a:ext cx="5630868" cy="13592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arrotondato 22"/>
          <p:cNvSpPr/>
          <p:nvPr/>
        </p:nvSpPr>
        <p:spPr>
          <a:xfrm>
            <a:off x="7037715" y="181102"/>
            <a:ext cx="5039281" cy="32043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73" y="365125"/>
            <a:ext cx="11463867" cy="851617"/>
          </a:xfrm>
        </p:spPr>
        <p:txBody>
          <a:bodyPr/>
          <a:lstStyle/>
          <a:p>
            <a:r>
              <a:rPr lang="fr-FR" dirty="0" err="1" smtClean="0"/>
              <a:t>Dataset</a:t>
            </a:r>
            <a:r>
              <a:rPr lang="fr-FR" dirty="0" err="1"/>
              <a:t>s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14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-292231" y="28468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168373" y="1057273"/>
                <a:ext cx="10599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structure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  <m: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d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</m:d>
                  </m:oMath>
                </a14:m>
                <a:r>
                  <a:rPr lang="it-IT" dirty="0" smtClean="0"/>
                  <a:t>                                                     </a:t>
                </a:r>
                <a:endParaRPr lang="en-US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73" y="1057273"/>
                <a:ext cx="10599656" cy="400110"/>
              </a:xfrm>
              <a:prstGeom prst="rect">
                <a:avLst/>
              </a:prstGeom>
              <a:blipFill>
                <a:blip r:embed="rId2"/>
                <a:stretch>
                  <a:fillRect l="-63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a destra 20"/>
          <p:cNvSpPr/>
          <p:nvPr/>
        </p:nvSpPr>
        <p:spPr>
          <a:xfrm>
            <a:off x="3412503" y="1018905"/>
            <a:ext cx="3552596" cy="43013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/>
              <p:cNvSpPr txBox="1"/>
              <p:nvPr/>
            </p:nvSpPr>
            <p:spPr>
              <a:xfrm>
                <a:off x="7256826" y="228588"/>
                <a:ext cx="4655096" cy="3156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labeled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graph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2000" b="1" dirty="0" smtClean="0">
                  <a:solidFill>
                    <a:schemeClr val="bg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set of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vertices</a:t>
                </a:r>
                <a:endParaRPr lang="it-IT" sz="2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set of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edges</a:t>
                </a:r>
                <a:endParaRPr lang="it-IT" sz="2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vertex feature set (1-hot encoding)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edge features set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it-IT" dirty="0" smtClean="0">
                    <a:solidFill>
                      <a:schemeClr val="bg1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scattering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angle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momentum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initial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particles</a:t>
                </a:r>
                <a:endParaRPr lang="it-IT" sz="2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it-IT" dirty="0" smtClean="0">
                    <a:solidFill>
                      <a:schemeClr val="bg1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theoretical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value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acc>
                      </m:e>
                      <m:sup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chemeClr val="bg1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computed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analitycally</a:t>
                </a:r>
                <a:endParaRPr lang="it-IT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CasellaDiTes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826" y="228588"/>
                <a:ext cx="4655096" cy="3156890"/>
              </a:xfrm>
              <a:prstGeom prst="rect">
                <a:avLst/>
              </a:prstGeom>
              <a:blipFill>
                <a:blip r:embed="rId3"/>
                <a:stretch>
                  <a:fillRect l="-1178" t="-965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/>
              <p:cNvSpPr txBox="1"/>
              <p:nvPr/>
            </p:nvSpPr>
            <p:spPr>
              <a:xfrm>
                <a:off x="168373" y="1456160"/>
                <a:ext cx="612567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 smtClean="0"/>
              </a:p>
              <a:p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Our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usecase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tree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level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QED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Bhabha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scattering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(s-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channel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t-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channel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it-IT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it-IT" sz="2000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it-IT" sz="2000" dirty="0" smtClean="0"/>
              </a:p>
            </p:txBody>
          </p:sp>
        </mc:Choice>
        <mc:Fallback xmlns="">
          <p:sp>
            <p:nvSpPr>
              <p:cNvPr id="29" name="CasellaDiTes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73" y="1456160"/>
                <a:ext cx="6125678" cy="1292662"/>
              </a:xfrm>
              <a:prstGeom prst="rect">
                <a:avLst/>
              </a:prstGeom>
              <a:blipFill>
                <a:blip r:embed="rId4"/>
                <a:stretch>
                  <a:fillRect l="-1096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/>
          <p:cNvSpPr txBox="1"/>
          <p:nvPr/>
        </p:nvSpPr>
        <p:spPr>
          <a:xfrm>
            <a:off x="6866495" y="5641351"/>
            <a:ext cx="1729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sz="16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it-IT" sz="16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</a:t>
            </a:r>
            <a:endParaRPr lang="en-US" sz="16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9615339" y="5641351"/>
            <a:ext cx="180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it-IT" sz="16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it-IT" sz="16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</a:t>
            </a:r>
            <a:endParaRPr lang="en-US" sz="16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201" y="3462198"/>
            <a:ext cx="3122795" cy="2199152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873" y="3532029"/>
            <a:ext cx="2292276" cy="2132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708663" y="3554001"/>
                <a:ext cx="553990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Any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graph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has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same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vertices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d>
                          <m:dPr>
                            <m:ctrlPr>
                              <a:rPr lang="it-IT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</m:d>
                      </m:e>
                    </m:d>
                    <m:r>
                      <a:rPr lang="it-IT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 QGNN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has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constant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number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qubits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it-IT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Very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similar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edge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dirty="0">
                  <a:solidFill>
                    <a:srgbClr val="2B235D"/>
                  </a:solidFill>
                </a:endParaRPr>
              </a:p>
              <a:p>
                <a:endParaRPr lang="en-US" dirty="0">
                  <a:solidFill>
                    <a:srgbClr val="2B235D"/>
                  </a:solidFill>
                </a:endParaRPr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3" y="3554001"/>
                <a:ext cx="5539907" cy="1600438"/>
              </a:xfrm>
              <a:prstGeom prst="rect">
                <a:avLst/>
              </a:prstGeom>
              <a:blipFill>
                <a:blip r:embed="rId7"/>
                <a:stretch>
                  <a:fillRect l="-990" t="-1901" r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ccia in giù 19"/>
          <p:cNvSpPr/>
          <p:nvPr/>
        </p:nvSpPr>
        <p:spPr>
          <a:xfrm>
            <a:off x="1564851" y="2770794"/>
            <a:ext cx="499620" cy="76123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tangolo 2"/>
              <p:cNvSpPr/>
              <p:nvPr/>
            </p:nvSpPr>
            <p:spPr>
              <a:xfrm>
                <a:off x="728381" y="5103990"/>
                <a:ext cx="3799684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a graph-structured data this model is called </a:t>
                </a:r>
                <a:r>
                  <a:rPr lang="en-US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Quantum Graph Neural Network (QGNN)</a:t>
                </a:r>
                <a:r>
                  <a:rPr lang="en-US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ttango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81" y="5103990"/>
                <a:ext cx="3799684" cy="1015663"/>
              </a:xfrm>
              <a:prstGeom prst="rect">
                <a:avLst/>
              </a:prstGeom>
              <a:blipFill>
                <a:blip r:embed="rId8"/>
                <a:stretch>
                  <a:fillRect l="-1603" t="-2994" r="-2885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magin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399" y="0"/>
            <a:ext cx="6246602" cy="3003310"/>
          </a:xfrm>
          <a:prstGeom prst="rect">
            <a:avLst/>
          </a:prstGeom>
        </p:spPr>
      </p:pic>
      <p:sp>
        <p:nvSpPr>
          <p:cNvPr id="25" name="Rettangolo arrotondato 24"/>
          <p:cNvSpPr/>
          <p:nvPr/>
        </p:nvSpPr>
        <p:spPr>
          <a:xfrm>
            <a:off x="5177226" y="5175315"/>
            <a:ext cx="3504861" cy="72875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tangolo arrotondato 16"/>
          <p:cNvSpPr/>
          <p:nvPr/>
        </p:nvSpPr>
        <p:spPr>
          <a:xfrm>
            <a:off x="5957740" y="3129699"/>
            <a:ext cx="2366128" cy="11459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ttangolo arrotondato 14"/>
          <p:cNvSpPr/>
          <p:nvPr/>
        </p:nvSpPr>
        <p:spPr>
          <a:xfrm>
            <a:off x="1507954" y="5063655"/>
            <a:ext cx="2654674" cy="11594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arrotondato 12"/>
          <p:cNvSpPr/>
          <p:nvPr/>
        </p:nvSpPr>
        <p:spPr>
          <a:xfrm>
            <a:off x="2011408" y="3216227"/>
            <a:ext cx="1606910" cy="9405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78" y="4156826"/>
            <a:ext cx="3150402" cy="194674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15</a:t>
            </a:fld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355600" y="857562"/>
            <a:ext cx="56815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</a:t>
            </a:r>
          </a:p>
          <a:p>
            <a:r>
              <a:rPr lang="it-IT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model to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kind</a:t>
            </a:r>
            <a:r>
              <a:rPr lang="it-IT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data </a:t>
            </a:r>
            <a:r>
              <a:rPr lang="it-IT" sz="2000" dirty="0" err="1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it-IT" sz="2000" b="1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QGNN</a:t>
            </a:r>
            <a:r>
              <a:rPr lang="it-IT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it-IT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Architecture:</a:t>
            </a:r>
          </a:p>
          <a:p>
            <a:endParaRPr lang="it-IT" sz="20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it-IT" sz="2000" dirty="0" err="1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encoding</a:t>
            </a:r>
            <a:r>
              <a:rPr lang="it-IT" sz="20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it-IT" sz="20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</a:t>
            </a:r>
            <a:endParaRPr lang="it-IT" sz="2000" b="1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-292231" y="28468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Freccia a destra 11"/>
          <p:cNvSpPr/>
          <p:nvPr/>
        </p:nvSpPr>
        <p:spPr>
          <a:xfrm>
            <a:off x="2814863" y="2078460"/>
            <a:ext cx="1347765" cy="3856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sellaDiTesto 25"/>
          <p:cNvSpPr txBox="1"/>
          <p:nvPr/>
        </p:nvSpPr>
        <p:spPr>
          <a:xfrm>
            <a:off x="5177226" y="5216526"/>
            <a:ext cx="350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Connectivity of the </a:t>
            </a:r>
            <a:r>
              <a:rPr lang="it-IT" b="1" dirty="0" err="1" smtClean="0">
                <a:solidFill>
                  <a:schemeClr val="bg1"/>
                </a:solidFill>
              </a:rPr>
              <a:t>circuit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b="1" dirty="0" err="1" smtClean="0">
                <a:solidFill>
                  <a:schemeClr val="bg1"/>
                </a:solidFill>
              </a:rPr>
              <a:t>equal</a:t>
            </a:r>
            <a:r>
              <a:rPr lang="it-IT" b="1" dirty="0" smtClean="0">
                <a:solidFill>
                  <a:schemeClr val="bg1"/>
                </a:solidFill>
              </a:rPr>
              <a:t> to the </a:t>
            </a:r>
            <a:r>
              <a:rPr lang="it-IT" b="1" dirty="0" err="1" smtClean="0">
                <a:solidFill>
                  <a:schemeClr val="bg1"/>
                </a:solidFill>
              </a:rPr>
              <a:t>topology</a:t>
            </a:r>
            <a:r>
              <a:rPr lang="it-IT" dirty="0" smtClean="0">
                <a:solidFill>
                  <a:schemeClr val="bg1"/>
                </a:solidFill>
              </a:rPr>
              <a:t> of the </a:t>
            </a:r>
            <a:r>
              <a:rPr lang="it-IT" dirty="0" err="1" smtClean="0">
                <a:solidFill>
                  <a:schemeClr val="bg1"/>
                </a:solidFill>
              </a:rPr>
              <a:t>graph</a:t>
            </a:r>
            <a:r>
              <a:rPr lang="it-IT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546275" y="5106910"/>
            <a:ext cx="2578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qubits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correspond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it-IT" sz="20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vertices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Freccia bidirezionale orizzontale 27"/>
          <p:cNvSpPr/>
          <p:nvPr/>
        </p:nvSpPr>
        <p:spPr>
          <a:xfrm rot="5400000">
            <a:off x="9822484" y="3654010"/>
            <a:ext cx="1553038" cy="41818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ccia in giù 13"/>
          <p:cNvSpPr/>
          <p:nvPr/>
        </p:nvSpPr>
        <p:spPr>
          <a:xfrm>
            <a:off x="2384981" y="4156826"/>
            <a:ext cx="429882" cy="86766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ccia in giù 20"/>
          <p:cNvSpPr/>
          <p:nvPr/>
        </p:nvSpPr>
        <p:spPr>
          <a:xfrm>
            <a:off x="6495068" y="4275658"/>
            <a:ext cx="424206" cy="89965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355600" y="2936327"/>
                <a:ext cx="9317138" cy="1407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it-IT" i="1" smtClean="0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p>
                          </m:sSubSup>
                          <m:d>
                            <m:d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  <m:sup>
                              <m: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it-IT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i="1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it-IT" i="1">
                                                <a:solidFill>
                                                  <a:srgbClr val="2B235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i="1">
                                                <a:solidFill>
                                                  <a:srgbClr val="2B235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it-IT" i="1">
                                                <a:solidFill>
                                                  <a:srgbClr val="2B235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i="1">
                                            <a:solidFill>
                                              <a:srgbClr val="2B23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e>
                                    </m:m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it-IT" i="1">
                                                <a:solidFill>
                                                  <a:srgbClr val="2B235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it-IT" i="1">
                                                <a:solidFill>
                                                  <a:srgbClr val="2B235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it-IT" i="1">
                                                <a:solidFill>
                                                  <a:srgbClr val="2B235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</m:num>
                                          <m:den>
                                            <m:r>
                                              <a:rPr lang="it-IT" i="1">
                                                <a:solidFill>
                                                  <a:srgbClr val="2B235D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nary>
                      <m:nary>
                        <m:naryPr>
                          <m:chr m:val="∏"/>
                          <m:supHide m:val="on"/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𝑍𝑍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bSup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nary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supHide m:val="on"/>
                          <m:ctrlP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it-IT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2B235D"/>
                  </a:solidFill>
                </a:endParaRPr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2936327"/>
                <a:ext cx="9317138" cy="1407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86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275" y="3535602"/>
            <a:ext cx="3042338" cy="2167145"/>
          </a:xfrm>
          <a:prstGeom prst="rect">
            <a:avLst/>
          </a:prstGeom>
        </p:spPr>
      </p:pic>
      <p:sp>
        <p:nvSpPr>
          <p:cNvPr id="7" name="Rettangolo arrotondato 6"/>
          <p:cNvSpPr/>
          <p:nvPr/>
        </p:nvSpPr>
        <p:spPr>
          <a:xfrm>
            <a:off x="8572892" y="426435"/>
            <a:ext cx="2956090" cy="79030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arrotondato 3"/>
          <p:cNvSpPr/>
          <p:nvPr/>
        </p:nvSpPr>
        <p:spPr>
          <a:xfrm>
            <a:off x="6155703" y="1724603"/>
            <a:ext cx="3594905" cy="4420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Ansatz</a:t>
            </a:r>
            <a:r>
              <a:rPr lang="fr-FR" dirty="0" smtClean="0"/>
              <a:t> of the Model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16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27901" y="1292156"/>
            <a:ext cx="11114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Trainable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part of the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</a:t>
            </a:r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Ansatz</a:t>
            </a:r>
            <a:endParaRPr lang="en-US" sz="2000" b="1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ccia curva 14"/>
          <p:cNvSpPr/>
          <p:nvPr/>
        </p:nvSpPr>
        <p:spPr>
          <a:xfrm>
            <a:off x="7447174" y="527901"/>
            <a:ext cx="1118953" cy="1195215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8617844" y="436873"/>
            <a:ext cx="3024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topologies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1098223" y="2390222"/>
                <a:ext cx="9973558" cy="1009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it-IT" sz="2000" b="0" i="1" smtClean="0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ctrlPr>
                                <a:rPr lang="it-IT" sz="20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it-IT" sz="2000" b="0" i="1" smtClean="0">
                                                      <a:solidFill>
                                                        <a:srgbClr val="2B235D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2000" b="0" i="1" smtClean="0">
                                                      <a:solidFill>
                                                        <a:srgbClr val="2B235D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d>
                                            <m:dPr>
                                              <m:ctrlP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it-IT" sz="2000" b="0" i="1" smtClean="0">
                                                      <a:solidFill>
                                                        <a:srgbClr val="2B235D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sz="2000" b="0" i="1" smtClean="0">
                                                      <a:solidFill>
                                                        <a:srgbClr val="2B235D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𝐺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it-IT" sz="20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solidFill>
                                                        <a:srgbClr val="2B235D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it-IT" sz="2000" b="0" i="1" smtClean="0">
                                                          <a:solidFill>
                                                            <a:srgbClr val="2B235D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solidFill>
                                                            <a:srgbClr val="2B235D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𝐺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b>
                                      </m:sSub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nary>
                                    <m:naryPr>
                                      <m:chr m:val="∏"/>
                                      <m:supHide m:val="on"/>
                                      <m:ctrlP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d>
                                        <m:d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𝑍𝑍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it-IT" sz="2000" b="0" i="1" smtClean="0">
                                                  <a:solidFill>
                                                    <a:srgbClr val="2B235D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rgbClr val="2B235D"/>
                  </a:solidFill>
                </a:endParaRPr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223" y="2390222"/>
                <a:ext cx="9973558" cy="10090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ccia a destra 17"/>
          <p:cNvSpPr/>
          <p:nvPr/>
        </p:nvSpPr>
        <p:spPr>
          <a:xfrm>
            <a:off x="3757150" y="1292156"/>
            <a:ext cx="1528451" cy="403156"/>
          </a:xfrm>
          <a:prstGeom prst="rightArrow">
            <a:avLst>
              <a:gd name="adj1" fmla="val 50000"/>
              <a:gd name="adj2" fmla="val 5701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/>
          <p:cNvSpPr txBox="1"/>
          <p:nvPr/>
        </p:nvSpPr>
        <p:spPr>
          <a:xfrm>
            <a:off x="8656156" y="5702747"/>
            <a:ext cx="3246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it-IT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it-IT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includes</a:t>
            </a:r>
            <a:r>
              <a:rPr lang="it-IT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it-IT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it-IT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QED </a:t>
            </a:r>
            <a:r>
              <a:rPr lang="it-IT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it-IT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it-IT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tree</a:t>
            </a:r>
            <a:r>
              <a:rPr lang="it-IT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5" y="3399280"/>
            <a:ext cx="8579671" cy="265272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527901" y="1743959"/>
            <a:ext cx="11225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connectivity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among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qubits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4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arrotondato 14"/>
          <p:cNvSpPr/>
          <p:nvPr/>
        </p:nvSpPr>
        <p:spPr>
          <a:xfrm>
            <a:off x="9240277" y="2724346"/>
            <a:ext cx="2854576" cy="18665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ttangolo arrotondato 15"/>
          <p:cNvSpPr/>
          <p:nvPr/>
        </p:nvSpPr>
        <p:spPr>
          <a:xfrm>
            <a:off x="355599" y="2618353"/>
            <a:ext cx="8611736" cy="81070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tangolo arrotondato 9"/>
          <p:cNvSpPr/>
          <p:nvPr/>
        </p:nvSpPr>
        <p:spPr>
          <a:xfrm>
            <a:off x="355600" y="1470581"/>
            <a:ext cx="11463868" cy="62216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355600" y="1023305"/>
                <a:ext cx="10511324" cy="5313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Output of the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circuit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it-IT" sz="2000" b="1" i="1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dirty="0" smtClean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Where the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observable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defined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acc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endParaRPr lang="it-IT" dirty="0" smtClean="0"/>
              </a:p>
              <a:p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are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trainable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too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Training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process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it-IT" sz="2000" b="1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0.8-0.2 split for training and test set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5-fold cross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validation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with the training set</a:t>
                </a:r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Optimize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trainable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tensor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respect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the cumulative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function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>
                  <a:solidFill>
                    <a:srgbClr val="2B235D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it-IT" sz="2000" b="0" i="1" smtClean="0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𝑏𝑎𝑡𝑐</m:t>
                          </m:r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sup>
                        <m:e>
                          <m:sSup>
                            <m:sSupPr>
                              <m:ctrlPr>
                                <a:rPr lang="it-IT" sz="20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it-IT" sz="20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20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it-IT" sz="20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0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dirty="0" smtClean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023305"/>
                <a:ext cx="10511324" cy="5313058"/>
              </a:xfrm>
              <a:prstGeom prst="rect">
                <a:avLst/>
              </a:prstGeom>
              <a:blipFill>
                <a:blip r:embed="rId2"/>
                <a:stretch>
                  <a:fillRect l="-580" t="-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355599" y="1233097"/>
                <a:ext cx="11589033" cy="1027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sSup>
                            <m:sSupPr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sSup>
                            <m:sSupPr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1233097"/>
                <a:ext cx="11589033" cy="10270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Output of the </a:t>
            </a:r>
            <a:r>
              <a:rPr lang="fr-FR" dirty="0" smtClean="0"/>
              <a:t>QGNN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17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9240277" y="2856948"/>
                <a:ext cx="2854576" cy="16267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>
                    <a:solidFill>
                      <a:schemeClr val="bg1"/>
                    </a:solidFill>
                  </a:rPr>
                  <a:t>Unpolarized </a:t>
                </a:r>
                <a:r>
                  <a:rPr lang="it-IT" dirty="0" err="1" smtClean="0">
                    <a:solidFill>
                      <a:schemeClr val="bg1"/>
                    </a:solidFill>
                  </a:rPr>
                  <a:t>scattering</a:t>
                </a:r>
                <a:r>
                  <a:rPr lang="it-IT" dirty="0" smtClean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bg1"/>
                    </a:solidFill>
                  </a:rPr>
                  <a:t>amplitude</a:t>
                </a:r>
                <a:r>
                  <a:rPr lang="it-IT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endParaRPr lang="it-IT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𝑖𝑛𝑖𝑡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  <m:sup/>
                        <m:e/>
                      </m:nary>
                      <m:nary>
                        <m:naryPr>
                          <m:chr m:val="∑"/>
                          <m:supHide m:val="on"/>
                          <m:ctrlP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𝑓𝑖𝑛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277" y="2856948"/>
                <a:ext cx="2854576" cy="1626792"/>
              </a:xfrm>
              <a:prstGeom prst="rect">
                <a:avLst/>
              </a:prstGeom>
              <a:blipFill>
                <a:blip r:embed="rId4"/>
                <a:stretch>
                  <a:fillRect l="-1923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ccia in giù 16"/>
          <p:cNvSpPr/>
          <p:nvPr/>
        </p:nvSpPr>
        <p:spPr>
          <a:xfrm>
            <a:off x="10652289" y="1979629"/>
            <a:ext cx="386499" cy="810705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0D65CF-74F8-8543-AA45-EF72A38C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A2F04-2A24-0F4A-B7FD-D082701B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52A08A-CB8E-2647-87C9-38D4A76DC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Performance </a:t>
            </a:r>
            <a:r>
              <a:rPr lang="fr-FR" dirty="0" smtClean="0"/>
              <a:t>of the Quantum Graph Neural Network</a:t>
            </a: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DEB805DA-2AC7-4053-A0AF-22653290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05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arrotondato 19"/>
          <p:cNvSpPr/>
          <p:nvPr/>
        </p:nvSpPr>
        <p:spPr>
          <a:xfrm>
            <a:off x="355600" y="1027016"/>
            <a:ext cx="4961118" cy="2526888"/>
          </a:xfrm>
          <a:prstGeom prst="roundRect">
            <a:avLst>
              <a:gd name="adj" fmla="val 1181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Bhabha</a:t>
            </a:r>
            <a:r>
              <a:rPr lang="fr-FR" dirty="0" smtClean="0"/>
              <a:t> s-</a:t>
            </a:r>
            <a:r>
              <a:rPr lang="fr-FR" dirty="0" err="1" smtClean="0"/>
              <a:t>channel</a:t>
            </a:r>
            <a:r>
              <a:rPr lang="fr-FR" dirty="0" smtClean="0"/>
              <a:t> I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19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461913" y="1055802"/>
                <a:ext cx="5373279" cy="306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Bhabha s-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channel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it-IT" b="1" dirty="0" smtClean="0">
                  <a:solidFill>
                    <a:schemeClr val="bg1"/>
                  </a:solidFill>
                </a:endParaRPr>
              </a:p>
              <a:p>
                <a:r>
                  <a:rPr lang="it-IT" sz="2000" dirty="0" smtClean="0">
                    <a:solidFill>
                      <a:schemeClr val="bg1"/>
                    </a:solidFill>
                  </a:rPr>
                  <a:t>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it-IT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it-IT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it-IT" dirty="0" smtClean="0">
                  <a:solidFill>
                    <a:schemeClr val="bg1"/>
                  </a:solidFill>
                </a:endParaRPr>
              </a:p>
              <a:p>
                <a:endParaRPr lang="it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high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energy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limit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electrons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are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massless</a:t>
                </a:r>
                <a:endParaRPr lang="it-IT" sz="20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lang="it-IT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[1+</m:t>
                      </m:r>
                      <m:func>
                        <m:func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] </m:t>
                          </m:r>
                        </m:e>
                      </m:func>
                    </m:oMath>
                  </m:oMathPara>
                </a14:m>
                <a:endParaRPr lang="it-IT" sz="2000" b="0" dirty="0" smtClean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∈[0.5, 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sz="2000" dirty="0">
                  <a:solidFill>
                    <a:schemeClr val="bg1"/>
                  </a:solidFill>
                </a:endParaRPr>
              </a:p>
              <a:p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3-layers (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repetition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ansatz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13" y="1055802"/>
                <a:ext cx="5373279" cy="3064942"/>
              </a:xfrm>
              <a:prstGeom prst="rect">
                <a:avLst/>
              </a:prstGeom>
              <a:blipFill>
                <a:blip r:embed="rId2"/>
                <a:stretch>
                  <a:fillRect l="-1249" t="-994" b="-2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141983"/>
                  </p:ext>
                </p:extLst>
              </p:nvPr>
            </p:nvGraphicFramePr>
            <p:xfrm>
              <a:off x="445098" y="4318123"/>
              <a:ext cx="504417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2086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522086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267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267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1.104±1.140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1.597±1.907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9141983"/>
                  </p:ext>
                </p:extLst>
              </p:nvPr>
            </p:nvGraphicFramePr>
            <p:xfrm>
              <a:off x="445098" y="4318123"/>
              <a:ext cx="5044172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22086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522086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83" t="-110000" r="-10096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483" t="-110000" r="-966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584462" y="5132066"/>
                <a:ext cx="7568938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 smtClean="0"/>
              </a:p>
              <a:p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MSE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test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evaluation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1.838×</m:t>
                    </m:r>
                    <m:sSup>
                      <m:sSup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it-IT" sz="20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62" y="5132066"/>
                <a:ext cx="7568938" cy="677108"/>
              </a:xfrm>
              <a:prstGeom prst="rect">
                <a:avLst/>
              </a:prstGeom>
              <a:blipFill>
                <a:blip r:embed="rId7"/>
                <a:stretch>
                  <a:fillRect l="-886" b="-15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78" y="823057"/>
            <a:ext cx="3353294" cy="251497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32" y="790933"/>
            <a:ext cx="3403727" cy="255279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00" y="3338028"/>
            <a:ext cx="3928470" cy="294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4D4DD4-D957-6F4D-BC2B-4DB64597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9727399-8DCA-6E47-BC52-D6269171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9B3E16-D264-5141-A435-86635350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Study</a:t>
            </a:r>
            <a:r>
              <a:rPr lang="fr-FR" dirty="0" smtClean="0"/>
              <a:t> of Feynman </a:t>
            </a:r>
            <a:r>
              <a:rPr lang="fr-FR" dirty="0" err="1" smtClean="0"/>
              <a:t>diagrams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quantum graph neural network</a:t>
            </a:r>
            <a:r>
              <a:rPr lang="fr-FR" dirty="0" smtClean="0">
                <a:latin typeface="+mj-lt"/>
              </a:rPr>
              <a:t> </a:t>
            </a:r>
            <a:r>
              <a:rPr lang="en-US" b="0" i="0" dirty="0">
                <a:effectLst/>
                <a:latin typeface="+mj-lt"/>
              </a:rPr>
              <a:t>–</a:t>
            </a:r>
            <a:r>
              <a:rPr lang="fr-FR" dirty="0">
                <a:latin typeface="+mj-lt"/>
              </a:rPr>
              <a:t> </a:t>
            </a:r>
            <a:r>
              <a:rPr lang="fr-FR" dirty="0" smtClean="0">
                <a:latin typeface="+mj-lt"/>
              </a:rPr>
              <a:t>Lorenzo Ballerio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40C3D87-029C-2C43-8215-9E61DDCF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A65D92-5B36-5446-BC70-AEF81D8ECEA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5451" y="1610877"/>
            <a:ext cx="10932583" cy="4351338"/>
          </a:xfrm>
        </p:spPr>
        <p:txBody>
          <a:bodyPr/>
          <a:lstStyle/>
          <a:p>
            <a:r>
              <a:rPr lang="fr-FR" dirty="0" err="1" smtClean="0"/>
              <a:t>Idea</a:t>
            </a:r>
            <a:r>
              <a:rPr lang="fr-FR" dirty="0" smtClean="0"/>
              <a:t> of Project</a:t>
            </a:r>
          </a:p>
          <a:p>
            <a:r>
              <a:rPr lang="fr-FR" dirty="0" err="1" smtClean="0"/>
              <a:t>Scattering</a:t>
            </a:r>
            <a:r>
              <a:rPr lang="fr-FR" dirty="0" smtClean="0"/>
              <a:t> Amplitudes in Quantum Field Theory (QFT)</a:t>
            </a:r>
          </a:p>
          <a:p>
            <a:r>
              <a:rPr lang="fr-FR" dirty="0" smtClean="0"/>
              <a:t>Quantum </a:t>
            </a:r>
            <a:r>
              <a:rPr lang="fr-FR" dirty="0" err="1" smtClean="0"/>
              <a:t>Computing</a:t>
            </a:r>
            <a:r>
              <a:rPr lang="fr-FR" dirty="0" smtClean="0"/>
              <a:t> and Quantum Graph Neural Networks</a:t>
            </a:r>
          </a:p>
          <a:p>
            <a:r>
              <a:rPr lang="fr-FR" dirty="0" smtClean="0"/>
              <a:t>QGNN for Feynman </a:t>
            </a:r>
            <a:r>
              <a:rPr lang="fr-FR" dirty="0" err="1" smtClean="0"/>
              <a:t>diagrams</a:t>
            </a:r>
            <a:endParaRPr lang="fr-FR" dirty="0"/>
          </a:p>
          <a:p>
            <a:r>
              <a:rPr lang="fr-FR" dirty="0" smtClean="0"/>
              <a:t>Performance of the Quantum Graph Neural Network</a:t>
            </a:r>
          </a:p>
          <a:p>
            <a:r>
              <a:rPr lang="fr-FR" dirty="0" smtClean="0"/>
              <a:t>Conclusions and Future Directions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33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8" y="3628394"/>
            <a:ext cx="4886469" cy="260611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68" y="954745"/>
            <a:ext cx="3364995" cy="2523746"/>
          </a:xfrm>
          <a:prstGeom prst="rect">
            <a:avLst/>
          </a:prstGeom>
        </p:spPr>
      </p:pic>
      <p:sp>
        <p:nvSpPr>
          <p:cNvPr id="20" name="Rettangolo arrotondato 19"/>
          <p:cNvSpPr/>
          <p:nvPr/>
        </p:nvSpPr>
        <p:spPr>
          <a:xfrm>
            <a:off x="355599" y="895545"/>
            <a:ext cx="5133669" cy="1499029"/>
          </a:xfrm>
          <a:prstGeom prst="roundRect">
            <a:avLst>
              <a:gd name="adj" fmla="val 1478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 for </a:t>
            </a:r>
            <a:r>
              <a:rPr lang="fr-FR" dirty="0" err="1"/>
              <a:t>Bhabha</a:t>
            </a:r>
            <a:r>
              <a:rPr lang="fr-FR" dirty="0"/>
              <a:t> s-</a:t>
            </a:r>
            <a:r>
              <a:rPr lang="fr-FR" dirty="0" err="1"/>
              <a:t>channel</a:t>
            </a:r>
            <a:r>
              <a:rPr lang="fr-FR" dirty="0"/>
              <a:t> </a:t>
            </a:r>
            <a:r>
              <a:rPr lang="fr-FR" dirty="0" smtClean="0"/>
              <a:t>II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20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355599" y="992331"/>
                <a:ext cx="5373279" cy="1402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Bhabha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s-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channel</a:t>
                </a:r>
                <a:r>
                  <a:rPr lang="it-IT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low-energy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limit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lang="it-IT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sz="20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it-IT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MeV</a:t>
                </a:r>
                <a:r>
                  <a:rPr lang="it-IT" sz="2000" dirty="0" smtClean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it-IT" dirty="0" smtClean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9" y="992331"/>
                <a:ext cx="5373279" cy="1402243"/>
              </a:xfrm>
              <a:prstGeom prst="rect">
                <a:avLst/>
              </a:prstGeom>
              <a:blipFill>
                <a:blip r:embed="rId4"/>
                <a:stretch>
                  <a:fillRect l="-1134" t="-2609" b="-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866662"/>
                  </p:ext>
                </p:extLst>
              </p:nvPr>
            </p:nvGraphicFramePr>
            <p:xfrm>
              <a:off x="412565" y="2519563"/>
              <a:ext cx="5019736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868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509868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267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267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781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154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646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±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154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866662"/>
                  </p:ext>
                </p:extLst>
              </p:nvPr>
            </p:nvGraphicFramePr>
            <p:xfrm>
              <a:off x="412565" y="2519563"/>
              <a:ext cx="5019736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09868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509868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42" t="-110000" r="-100726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485" t="-110000" r="-971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412565" y="3094157"/>
                <a:ext cx="7568938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MSE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test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evaluation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686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65" y="3094157"/>
                <a:ext cx="7568938" cy="677108"/>
              </a:xfrm>
              <a:prstGeom prst="rect">
                <a:avLst/>
              </a:prstGeom>
              <a:blipFill>
                <a:blip r:embed="rId6"/>
                <a:stretch>
                  <a:fillRect l="-725" b="-15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63" y="992331"/>
            <a:ext cx="3264765" cy="2448574"/>
          </a:xfrm>
          <a:prstGeom prst="rect">
            <a:avLst/>
          </a:prstGeom>
        </p:spPr>
      </p:pic>
      <p:cxnSp>
        <p:nvCxnSpPr>
          <p:cNvPr id="15" name="Connettore 2 14"/>
          <p:cNvCxnSpPr>
            <a:endCxn id="16" idx="1"/>
          </p:cNvCxnSpPr>
          <p:nvPr/>
        </p:nvCxnSpPr>
        <p:spPr>
          <a:xfrm>
            <a:off x="1630837" y="4034672"/>
            <a:ext cx="924472" cy="15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2555309" y="4034672"/>
                <a:ext cx="21486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dirty="0" err="1"/>
                  <a:t>b</a:t>
                </a:r>
                <a:r>
                  <a:rPr lang="it-IT" sz="1400" dirty="0" err="1" smtClean="0"/>
                  <a:t>iggest</a:t>
                </a:r>
                <a:r>
                  <a:rPr lang="it-IT" sz="1400" dirty="0" smtClean="0"/>
                  <a:t> </a:t>
                </a:r>
                <a:r>
                  <a:rPr lang="it-IT" sz="1400" dirty="0" err="1" smtClean="0"/>
                  <a:t>errors</a:t>
                </a:r>
                <a:r>
                  <a:rPr lang="it-IT" sz="1400" dirty="0" smtClean="0"/>
                  <a:t> for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309" y="4034672"/>
                <a:ext cx="2148666" cy="307777"/>
              </a:xfrm>
              <a:prstGeom prst="rect">
                <a:avLst/>
              </a:prstGeom>
              <a:blipFill>
                <a:blip r:embed="rId8"/>
                <a:stretch>
                  <a:fillRect l="-85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ttore 2 21"/>
          <p:cNvCxnSpPr/>
          <p:nvPr/>
        </p:nvCxnSpPr>
        <p:spPr>
          <a:xfrm flipV="1">
            <a:off x="2151529" y="4421171"/>
            <a:ext cx="591671" cy="1357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/>
          <p:nvPr/>
        </p:nvCxnSpPr>
        <p:spPr>
          <a:xfrm flipV="1">
            <a:off x="2026763" y="4315082"/>
            <a:ext cx="528546" cy="255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2366128" y="4370133"/>
            <a:ext cx="262221" cy="26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magin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39" y="3559177"/>
            <a:ext cx="3569786" cy="267734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829" y="3549313"/>
            <a:ext cx="3598171" cy="2698629"/>
          </a:xfrm>
          <a:prstGeom prst="rect">
            <a:avLst/>
          </a:prstGeom>
        </p:spPr>
      </p:pic>
      <p:sp>
        <p:nvSpPr>
          <p:cNvPr id="29" name="Anello 28"/>
          <p:cNvSpPr/>
          <p:nvPr/>
        </p:nvSpPr>
        <p:spPr>
          <a:xfrm>
            <a:off x="7935697" y="4571004"/>
            <a:ext cx="417779" cy="464400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nello 29"/>
          <p:cNvSpPr/>
          <p:nvPr/>
        </p:nvSpPr>
        <p:spPr>
          <a:xfrm>
            <a:off x="6760368" y="4720930"/>
            <a:ext cx="555259" cy="533138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arrotondato 10"/>
          <p:cNvSpPr/>
          <p:nvPr/>
        </p:nvSpPr>
        <p:spPr>
          <a:xfrm>
            <a:off x="355601" y="5129428"/>
            <a:ext cx="4706232" cy="779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/>
          <p:cNvSpPr txBox="1"/>
          <p:nvPr/>
        </p:nvSpPr>
        <p:spPr>
          <a:xfrm>
            <a:off x="355600" y="5162986"/>
            <a:ext cx="4706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all-to-all </a:t>
            </a:r>
            <a:r>
              <a:rPr lang="en-US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 Transformer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attention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 passing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mechanisms.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9370142" y="973394"/>
            <a:ext cx="2290815" cy="120033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arrotondato 8"/>
          <p:cNvSpPr/>
          <p:nvPr/>
        </p:nvSpPr>
        <p:spPr>
          <a:xfrm>
            <a:off x="355600" y="2713926"/>
            <a:ext cx="4706232" cy="16980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QGNN for multiple Feynman </a:t>
            </a:r>
            <a:r>
              <a:rPr lang="fr-FR" dirty="0" err="1" smtClean="0"/>
              <a:t>diagrams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21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/>
              <p:cNvSpPr txBox="1"/>
              <p:nvPr/>
            </p:nvSpPr>
            <p:spPr>
              <a:xfrm>
                <a:off x="462116" y="973394"/>
                <a:ext cx="8908026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Bhabha s-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channel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Bhabha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t-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channel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high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energy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limit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are put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together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a single QGNN:</a:t>
                </a:r>
              </a:p>
              <a:p>
                <a:endParaRPr lang="it-IT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element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Study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discriminative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power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 the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circuit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two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different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graphs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sz="2000" b="1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asellaDiTes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16" y="973394"/>
                <a:ext cx="8908026" cy="1600438"/>
              </a:xfrm>
              <a:prstGeom prst="rect">
                <a:avLst/>
              </a:prstGeom>
              <a:blipFill>
                <a:blip r:embed="rId2"/>
                <a:stretch>
                  <a:fillRect l="-753" t="-2290" b="-6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/>
          <p:cNvSpPr txBox="1"/>
          <p:nvPr/>
        </p:nvSpPr>
        <p:spPr>
          <a:xfrm>
            <a:off x="462116" y="2713926"/>
            <a:ext cx="42082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order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augment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20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expressibility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ansatz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changed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connected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Ansatz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(full connection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qubits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9476658" y="973394"/>
            <a:ext cx="2342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The </a:t>
            </a:r>
            <a:r>
              <a:rPr lang="it-IT" dirty="0" err="1" smtClean="0">
                <a:solidFill>
                  <a:schemeClr val="bg1"/>
                </a:solidFill>
              </a:rPr>
              <a:t>two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graphs</a:t>
            </a:r>
            <a:r>
              <a:rPr lang="it-IT" dirty="0" smtClean="0">
                <a:solidFill>
                  <a:schemeClr val="bg1"/>
                </a:solidFill>
              </a:rPr>
              <a:t> are </a:t>
            </a:r>
            <a:r>
              <a:rPr lang="it-IT" dirty="0" err="1" smtClean="0">
                <a:solidFill>
                  <a:schemeClr val="bg1"/>
                </a:solidFill>
              </a:rPr>
              <a:t>very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similar</a:t>
            </a:r>
            <a:r>
              <a:rPr lang="it-IT" dirty="0" smtClean="0">
                <a:solidFill>
                  <a:schemeClr val="bg1"/>
                </a:solidFill>
              </a:rPr>
              <a:t>, </a:t>
            </a:r>
            <a:r>
              <a:rPr lang="it-IT" dirty="0" err="1" smtClean="0">
                <a:solidFill>
                  <a:schemeClr val="bg1"/>
                </a:solidFill>
              </a:rPr>
              <a:t>distiguish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them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is</a:t>
            </a:r>
            <a:r>
              <a:rPr lang="it-IT" dirty="0" smtClean="0">
                <a:solidFill>
                  <a:schemeClr val="bg1"/>
                </a:solidFill>
              </a:rPr>
              <a:t> a </a:t>
            </a:r>
            <a:r>
              <a:rPr lang="it-IT" dirty="0" err="1" smtClean="0">
                <a:solidFill>
                  <a:schemeClr val="bg1"/>
                </a:solidFill>
              </a:rPr>
              <a:t>complex</a:t>
            </a:r>
            <a:r>
              <a:rPr lang="it-IT" dirty="0" smtClean="0">
                <a:solidFill>
                  <a:schemeClr val="bg1"/>
                </a:solidFill>
              </a:rPr>
              <a:t> task.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reccia in giù 15"/>
          <p:cNvSpPr/>
          <p:nvPr/>
        </p:nvSpPr>
        <p:spPr>
          <a:xfrm>
            <a:off x="1432873" y="4411953"/>
            <a:ext cx="424207" cy="71276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ella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5455875"/>
                  </p:ext>
                </p:extLst>
              </p:nvPr>
            </p:nvGraphicFramePr>
            <p:xfrm>
              <a:off x="6231118" y="2682686"/>
              <a:ext cx="5905006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2503">
                      <a:extLst>
                        <a:ext uri="{9D8B030D-6E8A-4147-A177-3AD203B41FA5}">
                          <a16:colId xmlns:a16="http://schemas.microsoft.com/office/drawing/2014/main" val="3937553479"/>
                        </a:ext>
                      </a:extLst>
                    </a:gridCol>
                    <a:gridCol w="2952503">
                      <a:extLst>
                        <a:ext uri="{9D8B030D-6E8A-4147-A177-3AD203B41FA5}">
                          <a16:colId xmlns:a16="http://schemas.microsoft.com/office/drawing/2014/main" val="169942924"/>
                        </a:ext>
                      </a:extLst>
                    </a:gridCol>
                  </a:tblGrid>
                  <a:tr h="2048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smtClean="0"/>
                            <a:t>S-</a:t>
                          </a:r>
                          <a:r>
                            <a:rPr lang="it-IT" sz="1600" dirty="0" err="1" smtClean="0"/>
                            <a:t>channel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smtClean="0"/>
                            <a:t>T-</a:t>
                          </a:r>
                          <a:r>
                            <a:rPr lang="it-IT" sz="1600" dirty="0" err="1" smtClean="0"/>
                            <a:t>channel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82691"/>
                      </a:ext>
                    </a:extLst>
                  </a:tr>
                  <a:tr h="20482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3,4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3,5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0,2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1,3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2,3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d>
                                  <m:d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2,4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,(3,5)]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700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ella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5455875"/>
                  </p:ext>
                </p:extLst>
              </p:nvPr>
            </p:nvGraphicFramePr>
            <p:xfrm>
              <a:off x="6231118" y="2682686"/>
              <a:ext cx="5905006" cy="670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52503">
                      <a:extLst>
                        <a:ext uri="{9D8B030D-6E8A-4147-A177-3AD203B41FA5}">
                          <a16:colId xmlns:a16="http://schemas.microsoft.com/office/drawing/2014/main" val="3937553479"/>
                        </a:ext>
                      </a:extLst>
                    </a:gridCol>
                    <a:gridCol w="2952503">
                      <a:extLst>
                        <a:ext uri="{9D8B030D-6E8A-4147-A177-3AD203B41FA5}">
                          <a16:colId xmlns:a16="http://schemas.microsoft.com/office/drawing/2014/main" val="169942924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smtClean="0"/>
                            <a:t>S-</a:t>
                          </a:r>
                          <a:r>
                            <a:rPr lang="it-IT" sz="1600" dirty="0" err="1" smtClean="0"/>
                            <a:t>channel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smtClean="0"/>
                            <a:t>T-</a:t>
                          </a:r>
                          <a:r>
                            <a:rPr lang="it-IT" sz="1600" dirty="0" err="1" smtClean="0"/>
                            <a:t>channel</a:t>
                          </a:r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826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6" t="-107273" r="-100619" b="-1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413" t="-107273" r="-826" b="-1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17000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CasellaDiTesto 19"/>
          <p:cNvSpPr txBox="1"/>
          <p:nvPr/>
        </p:nvSpPr>
        <p:spPr>
          <a:xfrm>
            <a:off x="6806153" y="3403419"/>
            <a:ext cx="5013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it-IT" sz="16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lists</a:t>
            </a:r>
            <a:r>
              <a:rPr lang="it-IT" sz="16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16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it-IT" sz="16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channels</a:t>
            </a:r>
            <a:endParaRPr lang="en-US" sz="16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eccia curva 9"/>
          <p:cNvSpPr/>
          <p:nvPr/>
        </p:nvSpPr>
        <p:spPr>
          <a:xfrm>
            <a:off x="7390615" y="1357460"/>
            <a:ext cx="1979528" cy="882517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266" y="3792290"/>
            <a:ext cx="6696858" cy="23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604" y="3548447"/>
            <a:ext cx="3673658" cy="2755243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04" y="821066"/>
            <a:ext cx="3754258" cy="281569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 for multiple Feynman </a:t>
            </a:r>
            <a:r>
              <a:rPr lang="fr-FR" dirty="0" err="1" smtClean="0"/>
              <a:t>diagrams</a:t>
            </a:r>
            <a:r>
              <a:rPr lang="fr-FR" dirty="0" smtClean="0"/>
              <a:t> II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22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la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824"/>
                  </p:ext>
                </p:extLst>
              </p:nvPr>
            </p:nvGraphicFramePr>
            <p:xfrm>
              <a:off x="211285" y="3855320"/>
              <a:ext cx="4101984" cy="12738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7328">
                      <a:extLst>
                        <a:ext uri="{9D8B030D-6E8A-4147-A177-3AD203B41FA5}">
                          <a16:colId xmlns:a16="http://schemas.microsoft.com/office/drawing/2014/main" val="127642389"/>
                        </a:ext>
                      </a:extLst>
                    </a:gridCol>
                    <a:gridCol w="1367328">
                      <a:extLst>
                        <a:ext uri="{9D8B030D-6E8A-4147-A177-3AD203B41FA5}">
                          <a16:colId xmlns:a16="http://schemas.microsoft.com/office/drawing/2014/main" val="1074222848"/>
                        </a:ext>
                      </a:extLst>
                    </a:gridCol>
                    <a:gridCol w="1367328">
                      <a:extLst>
                        <a:ext uri="{9D8B030D-6E8A-4147-A177-3AD203B41FA5}">
                          <a16:colId xmlns:a16="http://schemas.microsoft.com/office/drawing/2014/main" val="1364123370"/>
                        </a:ext>
                      </a:extLst>
                    </a:gridCol>
                  </a:tblGrid>
                  <a:tr h="563158">
                    <a:tc>
                      <a:txBody>
                        <a:bodyPr/>
                        <a:lstStyle/>
                        <a:p>
                          <a:r>
                            <a:rPr lang="it-IT" dirty="0" smtClean="0"/>
                            <a:t>MSE</a:t>
                          </a:r>
                          <a:r>
                            <a:rPr lang="it-IT" baseline="0" dirty="0" smtClean="0"/>
                            <a:t> training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smtClean="0"/>
                            <a:t>MSE s-</a:t>
                          </a:r>
                          <a:r>
                            <a:rPr lang="it-IT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smtClean="0"/>
                            <a:t>MSE t-</a:t>
                          </a:r>
                          <a:r>
                            <a:rPr lang="it-IT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813529"/>
                      </a:ext>
                    </a:extLst>
                  </a:tr>
                  <a:tr h="5576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0.472±0.047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0.121±0.067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0.758±0.284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3994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la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4824"/>
                  </p:ext>
                </p:extLst>
              </p:nvPr>
            </p:nvGraphicFramePr>
            <p:xfrm>
              <a:off x="211285" y="3855320"/>
              <a:ext cx="4101984" cy="12738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7328">
                      <a:extLst>
                        <a:ext uri="{9D8B030D-6E8A-4147-A177-3AD203B41FA5}">
                          <a16:colId xmlns:a16="http://schemas.microsoft.com/office/drawing/2014/main" val="127642389"/>
                        </a:ext>
                      </a:extLst>
                    </a:gridCol>
                    <a:gridCol w="1367328">
                      <a:extLst>
                        <a:ext uri="{9D8B030D-6E8A-4147-A177-3AD203B41FA5}">
                          <a16:colId xmlns:a16="http://schemas.microsoft.com/office/drawing/2014/main" val="1074222848"/>
                        </a:ext>
                      </a:extLst>
                    </a:gridCol>
                    <a:gridCol w="1367328">
                      <a:extLst>
                        <a:ext uri="{9D8B030D-6E8A-4147-A177-3AD203B41FA5}">
                          <a16:colId xmlns:a16="http://schemas.microsoft.com/office/drawing/2014/main" val="136412337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it-IT" dirty="0" smtClean="0"/>
                            <a:t>MSE</a:t>
                          </a:r>
                          <a:r>
                            <a:rPr lang="it-IT" baseline="0" dirty="0" smtClean="0"/>
                            <a:t> training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smtClean="0"/>
                            <a:t>MSE s-</a:t>
                          </a:r>
                          <a:r>
                            <a:rPr lang="it-IT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 smtClean="0"/>
                            <a:t>MSE t-</a:t>
                          </a:r>
                          <a:r>
                            <a:rPr lang="it-IT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5813529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44" t="-106731" r="-201333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893" t="-106731" r="-102232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t="-106731" r="-1778" b="-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539944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CasellaDiTesto 16"/>
          <p:cNvSpPr txBox="1"/>
          <p:nvPr/>
        </p:nvSpPr>
        <p:spPr>
          <a:xfrm>
            <a:off x="671858" y="5380360"/>
            <a:ext cx="39830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 s-test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set: 0.104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 t-test 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set: 0.527</a:t>
            </a:r>
          </a:p>
          <a:p>
            <a:r>
              <a:rPr lang="it-IT" dirty="0" smtClean="0"/>
              <a:t> 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7" y="814653"/>
            <a:ext cx="3771357" cy="282851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875987"/>
            <a:ext cx="3592502" cy="269437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25" y="3562484"/>
            <a:ext cx="3654942" cy="27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5" y="917008"/>
            <a:ext cx="3503546" cy="2627659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52" y="904686"/>
            <a:ext cx="3519975" cy="2639981"/>
          </a:xfrm>
          <a:prstGeom prst="rect">
            <a:avLst/>
          </a:prstGeom>
        </p:spPr>
      </p:pic>
      <p:sp>
        <p:nvSpPr>
          <p:cNvPr id="20" name="Rettangolo arrotondato 19"/>
          <p:cNvSpPr/>
          <p:nvPr/>
        </p:nvSpPr>
        <p:spPr>
          <a:xfrm>
            <a:off x="6819608" y="933644"/>
            <a:ext cx="5252454" cy="3445470"/>
          </a:xfrm>
          <a:prstGeom prst="roundRect">
            <a:avLst>
              <a:gd name="adj" fmla="val 1295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 for </a:t>
            </a:r>
            <a:r>
              <a:rPr lang="fr-FR" dirty="0" err="1" smtClean="0"/>
              <a:t>Bhabha</a:t>
            </a:r>
            <a:r>
              <a:rPr lang="fr-FR" dirty="0" smtClean="0"/>
              <a:t> t-</a:t>
            </a:r>
            <a:r>
              <a:rPr lang="fr-FR" dirty="0" err="1" smtClean="0"/>
              <a:t>channel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23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6895925" y="986307"/>
                <a:ext cx="5373279" cy="3217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Bhabha t-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channel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it-IT" sz="200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it-I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it-I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it-I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it-IT" sz="2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high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energy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limit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electrons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are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massless</a:t>
                </a:r>
                <a:endParaRPr lang="it-IT" sz="2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lang="it-IT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sz="20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it-IT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it-IT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sz="20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it-IT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it-IT" sz="20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Divergence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cutoff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it-IT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𝒓𝒂𝒅</m:t>
                    </m:r>
                    <m:r>
                      <a:rPr lang="it-IT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925" y="986307"/>
                <a:ext cx="5373279" cy="3217676"/>
              </a:xfrm>
              <a:prstGeom prst="rect">
                <a:avLst/>
              </a:prstGeom>
              <a:blipFill>
                <a:blip r:embed="rId4"/>
                <a:stretch>
                  <a:fillRect l="-1134" t="-1136" b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/>
          <p:cNvSpPr txBox="1"/>
          <p:nvPr/>
        </p:nvSpPr>
        <p:spPr>
          <a:xfrm>
            <a:off x="6907227" y="4280354"/>
            <a:ext cx="447773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Architecture: 3-layers QGNN</a:t>
            </a:r>
            <a:endParaRPr lang="it-IT" sz="20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347488"/>
                  </p:ext>
                </p:extLst>
              </p:nvPr>
            </p:nvGraphicFramePr>
            <p:xfrm>
              <a:off x="7255409" y="4996316"/>
              <a:ext cx="465430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27154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327154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28917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Training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2891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365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015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369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080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347488"/>
                  </p:ext>
                </p:extLst>
              </p:nvPr>
            </p:nvGraphicFramePr>
            <p:xfrm>
              <a:off x="7255409" y="4996316"/>
              <a:ext cx="465430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27154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327154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Training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62" t="-110000" r="-10104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262" t="-110000" r="-1047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7389398" y="5537207"/>
                <a:ext cx="4386331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 smtClean="0"/>
              </a:p>
              <a:p>
                <a:pPr algn="ctr"/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MSE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test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evaluation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461</m:t>
                    </m:r>
                  </m:oMath>
                </a14:m>
                <a:endParaRPr lang="en-US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398" y="5537207"/>
                <a:ext cx="4386331" cy="677108"/>
              </a:xfrm>
              <a:prstGeom prst="rect">
                <a:avLst/>
              </a:prstGeom>
              <a:blipFill>
                <a:blip r:embed="rId6"/>
                <a:stretch>
                  <a:fillRect b="-15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001" y="3776801"/>
            <a:ext cx="2158014" cy="233438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5" y="3544667"/>
            <a:ext cx="3714161" cy="27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" y="1883323"/>
            <a:ext cx="4280852" cy="3210639"/>
          </a:xfrm>
          <a:prstGeom prst="rect">
            <a:avLst/>
          </a:prstGeom>
        </p:spPr>
      </p:pic>
      <p:sp>
        <p:nvSpPr>
          <p:cNvPr id="20" name="Rettangolo arrotondato 19"/>
          <p:cNvSpPr/>
          <p:nvPr/>
        </p:nvSpPr>
        <p:spPr>
          <a:xfrm>
            <a:off x="1884931" y="3125238"/>
            <a:ext cx="1529906" cy="491446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13" y="1882135"/>
            <a:ext cx="4263245" cy="3197434"/>
          </a:xfrm>
          <a:prstGeom prst="rect">
            <a:avLst/>
          </a:prstGeom>
        </p:spPr>
      </p:pic>
      <p:sp>
        <p:nvSpPr>
          <p:cNvPr id="18" name="Rettangolo arrotondato 17"/>
          <p:cNvSpPr/>
          <p:nvPr/>
        </p:nvSpPr>
        <p:spPr>
          <a:xfrm>
            <a:off x="6183632" y="3159781"/>
            <a:ext cx="1501052" cy="454500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967" y="2158907"/>
            <a:ext cx="4115435" cy="3086576"/>
          </a:xfrm>
          <a:prstGeom prst="rect">
            <a:avLst/>
          </a:prstGeom>
        </p:spPr>
      </p:pic>
      <p:sp>
        <p:nvSpPr>
          <p:cNvPr id="17" name="Rettangolo arrotondato 16"/>
          <p:cNvSpPr/>
          <p:nvPr/>
        </p:nvSpPr>
        <p:spPr>
          <a:xfrm>
            <a:off x="9831061" y="3087473"/>
            <a:ext cx="1687398" cy="530652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sellaDiTesto 18"/>
          <p:cNvSpPr txBox="1"/>
          <p:nvPr/>
        </p:nvSpPr>
        <p:spPr>
          <a:xfrm>
            <a:off x="886120" y="5298695"/>
            <a:ext cx="1063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performance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different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conclude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QGNN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saturated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expressive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; the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asymptotical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region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basically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way.</a:t>
            </a:r>
            <a:endParaRPr lang="en-US" sz="20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04" y="291787"/>
            <a:ext cx="11463867" cy="851617"/>
          </a:xfrm>
        </p:spPr>
        <p:txBody>
          <a:bodyPr/>
          <a:lstStyle/>
          <a:p>
            <a:r>
              <a:rPr lang="fr-FR" dirty="0" err="1" smtClean="0"/>
              <a:t>Improvement</a:t>
            </a:r>
            <a:r>
              <a:rPr lang="fr-FR" dirty="0" smtClean="0"/>
              <a:t> of the model II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24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16615" y="983039"/>
            <a:ext cx="5250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for a </a:t>
            </a:r>
            <a:r>
              <a:rPr lang="it-IT" sz="2000" b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5-layers QGNN</a:t>
            </a:r>
            <a:r>
              <a:rPr lang="it-IT" sz="200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8266522" y="988715"/>
            <a:ext cx="4194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for a 3-layer QGNN with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denser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datapoints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asymptotical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region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/>
              <p:cNvSpPr txBox="1"/>
              <p:nvPr/>
            </p:nvSpPr>
            <p:spPr>
              <a:xfrm>
                <a:off x="4516041" y="988715"/>
                <a:ext cx="3637359" cy="1018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Performance for a 3-layer QGNN with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different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cutoff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angle 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00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</m:acc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=0.5→</m:t>
                    </m:r>
                    <m:acc>
                      <m:accPr>
                        <m:chr m:val="̅"/>
                        <m:ctrlPr>
                          <a:rPr lang="it-IT" sz="200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  <m:r>
                      <a:rPr lang="it-IT" sz="2000" b="0" i="1" dirty="0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=0.6</m:t>
                    </m:r>
                  </m:oMath>
                </a14:m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  <a:endParaRPr lang="en-US" sz="2000" b="1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041" y="988715"/>
                <a:ext cx="3637359" cy="1018997"/>
              </a:xfrm>
              <a:prstGeom prst="rect">
                <a:avLst/>
              </a:prstGeom>
              <a:blipFill>
                <a:blip r:embed="rId5"/>
                <a:stretch>
                  <a:fillRect l="-1508" t="-2994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3"/>
          <p:cNvSpPr/>
          <p:nvPr/>
        </p:nvSpPr>
        <p:spPr>
          <a:xfrm>
            <a:off x="1036947" y="5298695"/>
            <a:ext cx="10388339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tangolo 8"/>
              <p:cNvSpPr/>
              <p:nvPr/>
            </p:nvSpPr>
            <p:spPr>
              <a:xfrm>
                <a:off x="1884931" y="3183522"/>
                <a:ext cx="15299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6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Test MSE: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0.417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ttango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931" y="3183522"/>
                <a:ext cx="1529906" cy="338554"/>
              </a:xfrm>
              <a:prstGeom prst="rect">
                <a:avLst/>
              </a:prstGeom>
              <a:blipFill>
                <a:blip r:embed="rId6"/>
                <a:stretch>
                  <a:fillRect l="-159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tangolo 14"/>
          <p:cNvSpPr/>
          <p:nvPr/>
        </p:nvSpPr>
        <p:spPr>
          <a:xfrm>
            <a:off x="9924234" y="3203419"/>
            <a:ext cx="1501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6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MSE: </a:t>
            </a:r>
            <a:r>
              <a:rPr lang="it-IT" sz="16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0.947</a:t>
            </a:r>
            <a:endParaRPr lang="en-US" sz="16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6181408" y="3217754"/>
            <a:ext cx="1501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6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MSE: </a:t>
            </a:r>
            <a:r>
              <a:rPr lang="it-IT" sz="1600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0.068</a:t>
            </a:r>
            <a:endParaRPr lang="en-US" sz="16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2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0D65CF-74F8-8543-AA45-EF72A38C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A2F04-2A24-0F4A-B7FD-D082701B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52A08A-CB8E-2647-87C9-38D4A76DC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Conclusions and Future Directions</a:t>
            </a: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DEB805DA-2AC7-4053-A0AF-22653290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12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arrotondato 14"/>
          <p:cNvSpPr/>
          <p:nvPr/>
        </p:nvSpPr>
        <p:spPr>
          <a:xfrm>
            <a:off x="367599" y="4640040"/>
            <a:ext cx="11463867" cy="13410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tangolo arrotondato 12"/>
          <p:cNvSpPr/>
          <p:nvPr/>
        </p:nvSpPr>
        <p:spPr>
          <a:xfrm>
            <a:off x="367599" y="1481220"/>
            <a:ext cx="11451864" cy="2578524"/>
          </a:xfrm>
          <a:prstGeom prst="roundRect">
            <a:avLst>
              <a:gd name="adj" fmla="val 13377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Conclusions and Future Directions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26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67599" y="1201918"/>
            <a:ext cx="114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533004" y="1517706"/>
                <a:ext cx="11133056" cy="2572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Strong performance 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 the QGNN for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Bhabha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s-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channel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both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high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(MSE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∼1.8×</m:t>
                    </m:r>
                    <m:sSup>
                      <m:sSupPr>
                        <m:ctrlP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 and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low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energy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limit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(MSE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∼1.7×</m:t>
                    </m:r>
                    <m:sSup>
                      <m:sSupPr>
                        <m:ctrlP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1200150" lvl="2" indent="-285750">
                  <a:buFont typeface="Wingdings" panose="05000000000000000000" pitchFamily="2" charset="2"/>
                  <a:buChar char="Ø"/>
                </a:pP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Slight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decrease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performance in the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low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energy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case,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difficulties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lang="it-IT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Fails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distinguishing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different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topologies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200150" lvl="2" indent="-285750">
                  <a:buFont typeface="Wingdings" panose="05000000000000000000" pitchFamily="2" charset="2"/>
                  <a:buChar char="Ø"/>
                </a:pP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Harnessing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a Quantum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Graph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Transformer with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all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-to-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all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qubit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connections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it-IT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Fails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the case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acc>
                      </m:e>
                      <m:sup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with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vertical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asymptote</a:t>
                </a:r>
                <a:r>
                  <a:rPr lang="it-IT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(MSE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∼0.461</m:t>
                    </m:r>
                  </m:oMath>
                </a14:m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1200150" lvl="2" indent="-285750">
                  <a:buFont typeface="Wingdings" panose="05000000000000000000" pitchFamily="2" charset="2"/>
                  <a:buChar char="Ø"/>
                </a:pP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seems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not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significantly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benefit from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methods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balance the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divergence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(e.g.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change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cutoff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angle,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denser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sampling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deeper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QGNN).</a:t>
                </a:r>
                <a:endParaRPr lang="it-IT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04" y="1517706"/>
                <a:ext cx="11133056" cy="2572114"/>
              </a:xfrm>
              <a:prstGeom prst="rect">
                <a:avLst/>
              </a:prstGeom>
              <a:blipFill>
                <a:blip r:embed="rId2"/>
                <a:stretch>
                  <a:fillRect l="-493" t="-1422" r="-274" b="-3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531829" y="4640040"/>
                <a:ext cx="11299637" cy="1341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xploit quantum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computing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properties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order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 for free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interference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term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between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different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Feynman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diagrams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can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not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be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done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ML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):</a:t>
                </a:r>
              </a:p>
              <a:p>
                <a:pPr marL="1200150" lvl="2" indent="-285750">
                  <a:buFont typeface="Wingdings" panose="05000000000000000000" pitchFamily="2" charset="2"/>
                  <a:buChar char="Ø"/>
                </a:pP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There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phase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ambiguity</a:t>
                </a:r>
                <a:r>
                  <a:rPr lang="it-IT" sz="2000" b="1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due to 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way the QGNN </a:t>
                </a:r>
                <a:r>
                  <a:rPr lang="it-IT" sz="2000" dirty="0" err="1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computes</a:t>
                </a:r>
                <a:r>
                  <a:rPr lang="it-IT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it-IT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acc>
                      </m:e>
                      <m:sup>
                        <m:r>
                          <a:rPr lang="it-IT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 model is </a:t>
                </a:r>
                <a:r>
                  <a:rPr lang="en-US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not suitable for this application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29" y="4640040"/>
                <a:ext cx="11299637" cy="1341008"/>
              </a:xfrm>
              <a:prstGeom prst="rect">
                <a:avLst/>
              </a:prstGeom>
              <a:blipFill>
                <a:blip r:embed="rId3"/>
                <a:stretch>
                  <a:fillRect l="-539" t="-2273" r="-216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/>
          <p:cNvSpPr txBox="1"/>
          <p:nvPr/>
        </p:nvSpPr>
        <p:spPr>
          <a:xfrm>
            <a:off x="2693881" y="985666"/>
            <a:ext cx="6787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</a:t>
            </a:r>
            <a:r>
              <a:rPr lang="it-IT" sz="24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it-IT" sz="24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it-IT" sz="24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Network:</a:t>
            </a:r>
            <a:endParaRPr lang="en-US" sz="2400" b="1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863564" y="4156525"/>
            <a:ext cx="644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</a:t>
            </a:r>
            <a:r>
              <a:rPr lang="it-IT" sz="24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directions</a:t>
            </a:r>
            <a:r>
              <a:rPr lang="it-IT" sz="24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b="1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0D65CF-74F8-8543-AA45-EF72A38C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A2F04-2A24-0F4A-B7FD-D082701B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52A08A-CB8E-2647-87C9-38D4A76DC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Backups</a:t>
            </a: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DEB805DA-2AC7-4053-A0AF-22653290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70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r>
              <a:rPr lang="fr-FR" dirty="0" smtClean="0"/>
              <a:t> II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28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911811"/>
            <a:ext cx="7561407" cy="3427198"/>
          </a:xfrm>
          <a:prstGeom prst="rect">
            <a:avLst/>
          </a:prstGeom>
        </p:spPr>
      </p:pic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355600" y="1027522"/>
                <a:ext cx="105430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/>
                  <a:t>Feature </a:t>
                </a:r>
                <a:r>
                  <a:rPr lang="it-IT" dirty="0" err="1" smtClean="0"/>
                  <a:t>Map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circuit</a:t>
                </a:r>
                <a:r>
                  <a:rPr lang="it-IT" dirty="0" smtClean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 smtClean="0"/>
                  <a:t>:</a:t>
                </a:r>
                <a:endParaRPr lang="en-US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027522"/>
                <a:ext cx="10543095" cy="369332"/>
              </a:xfrm>
              <a:prstGeom prst="rect">
                <a:avLst/>
              </a:prstGeom>
              <a:blipFill>
                <a:blip r:embed="rId3"/>
                <a:stretch>
                  <a:fillRect l="-46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8002571" y="1151396"/>
                <a:ext cx="3959258" cy="4882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Hadamard</a:t>
                </a:r>
                <a:r>
                  <a:rPr lang="en-US" dirty="0" smtClean="0"/>
                  <a:t> gate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𝑍𝑍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Ising</a:t>
                </a:r>
                <a:r>
                  <a:rPr lang="en-US" dirty="0" smtClean="0"/>
                  <a:t> ZZ coupling gate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f>
                              <m:f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single qubit rotation along X-axis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for massive fermions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for </a:t>
                </a:r>
                <a:r>
                  <a:rPr lang="en-US" dirty="0" err="1" smtClean="0"/>
                  <a:t>massles</a:t>
                </a:r>
                <a:r>
                  <a:rPr lang="en-US" dirty="0" smtClean="0"/>
                  <a:t> fermions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571" y="1151396"/>
                <a:ext cx="3959258" cy="4882683"/>
              </a:xfrm>
              <a:prstGeom prst="rect">
                <a:avLst/>
              </a:prstGeom>
              <a:blipFill>
                <a:blip r:embed="rId4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58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355600" y="1567216"/>
                <a:ext cx="11589106" cy="5176866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Try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to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enlarge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circuit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 5-layers QGNN</a:t>
                </a:r>
              </a:p>
              <a:p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Put a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regulator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the denominator:  </a:t>
                </a:r>
              </a:p>
              <a:p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2000" i="1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2000" i="1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i="1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rgbClr val="2B23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>
                                        <a:solidFill>
                                          <a:srgbClr val="2B23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2000" i="1">
                                            <a:solidFill>
                                              <a:srgbClr val="2B23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000" i="1">
                                            <a:solidFill>
                                              <a:srgbClr val="2B23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it-IT" sz="2000" i="1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sz="2000" i="1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2000" i="1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i="1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it-IT" sz="2000" i="1">
                                        <a:solidFill>
                                          <a:srgbClr val="2B23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it-IT" sz="2000">
                                        <a:solidFill>
                                          <a:srgbClr val="2B23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it-IT" sz="2000" i="1">
                                            <a:solidFill>
                                              <a:srgbClr val="2B23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2000" i="1">
                                            <a:solidFill>
                                              <a:srgbClr val="2B235D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it-IT" sz="2000" i="1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it-IT" sz="2000" i="1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i="1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it-IT" sz="2000" i="1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with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Take more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points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 the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ansatz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(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similar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approach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adaptive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quadrature)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Change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it-IT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cutoff</a:t>
                </a:r>
                <a:r>
                  <a:rPr lang="it-IT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angle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i="1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it-IT" sz="2000" i="1" dirty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̅"/>
                        <m:ctrlPr>
                          <a:rPr lang="it-IT" sz="2000" i="1" dirty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i="1" dirty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it-IT" sz="2000" i="1" dirty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it-IT" sz="2000" i="1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sz="200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567216"/>
                <a:ext cx="11589106" cy="5176866"/>
              </a:xfrm>
              <a:prstGeom prst="rect">
                <a:avLst/>
              </a:prstGeom>
              <a:blipFill>
                <a:blip r:embed="rId2"/>
                <a:stretch>
                  <a:fillRect l="-473" t="-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355600" y="936238"/>
                <a:ext cx="5696408" cy="478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How to deal with the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vertical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asymptote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dirty="0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it-IT" sz="2000" b="0" i="1" dirty="0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it-IT" sz="2000" b="0" i="1" smtClean="0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it-IT" sz="2000" b="0" i="1" smtClean="0">
                                        <a:solidFill>
                                          <a:srgbClr val="2B235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000" b="0" i="1" smtClean="0">
                                        <a:solidFill>
                                          <a:srgbClr val="2B235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d>
                              </m:e>
                            </m:acc>
                          </m:e>
                          <m:sub>
                            <m:r>
                              <a:rPr lang="it-IT" sz="2000" b="0" i="1" dirty="0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sup>
                        <m:r>
                          <a:rPr lang="it-IT" sz="2000" b="0" i="1" dirty="0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936238"/>
                <a:ext cx="5696408" cy="478464"/>
              </a:xfrm>
              <a:prstGeom prst="rect">
                <a:avLst/>
              </a:prstGeom>
              <a:blipFill>
                <a:blip r:embed="rId3"/>
                <a:stretch>
                  <a:fillRect l="-107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arrotondato 15"/>
          <p:cNvSpPr/>
          <p:nvPr/>
        </p:nvSpPr>
        <p:spPr>
          <a:xfrm>
            <a:off x="6212448" y="2280605"/>
            <a:ext cx="5684363" cy="1489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tangolo arrotondato 20"/>
          <p:cNvSpPr/>
          <p:nvPr/>
        </p:nvSpPr>
        <p:spPr>
          <a:xfrm>
            <a:off x="6212632" y="4536753"/>
            <a:ext cx="5363481" cy="13614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ttangolo arrotondato 18"/>
          <p:cNvSpPr/>
          <p:nvPr/>
        </p:nvSpPr>
        <p:spPr>
          <a:xfrm>
            <a:off x="533795" y="5122156"/>
            <a:ext cx="5019027" cy="7562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arrotondato 3"/>
          <p:cNvSpPr/>
          <p:nvPr/>
        </p:nvSpPr>
        <p:spPr>
          <a:xfrm>
            <a:off x="533795" y="2437685"/>
            <a:ext cx="4662635" cy="13323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Improvement</a:t>
            </a:r>
            <a:r>
              <a:rPr lang="fr-FR" dirty="0" smtClean="0"/>
              <a:t> of the model I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29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03671"/>
                  </p:ext>
                </p:extLst>
              </p:nvPr>
            </p:nvGraphicFramePr>
            <p:xfrm>
              <a:off x="851602" y="2557257"/>
              <a:ext cx="403727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635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018635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2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246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0.322±0.015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0.321±0.075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03671"/>
                  </p:ext>
                </p:extLst>
              </p:nvPr>
            </p:nvGraphicFramePr>
            <p:xfrm>
              <a:off x="851602" y="2557257"/>
              <a:ext cx="4037270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8635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018635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" t="-110000" r="-10120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604" t="-110000" r="-1511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671946" y="3288777"/>
                <a:ext cx="43863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MSE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after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test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evaluation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0.417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46" y="3288777"/>
                <a:ext cx="4386331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595054" y="5143422"/>
                <a:ext cx="5248985" cy="7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Even with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relatively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small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 shape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it-IT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acc>
                      </m:e>
                      <m:sup>
                        <m:r>
                          <a:rPr lang="it-IT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changes drastically</a:t>
                </a:r>
                <a:endPara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4" y="5143422"/>
                <a:ext cx="5248985" cy="725455"/>
              </a:xfrm>
              <a:prstGeom prst="rect">
                <a:avLst/>
              </a:prstGeom>
              <a:blipFill>
                <a:blip r:embed="rId6"/>
                <a:stretch>
                  <a:fillRect l="-1278" t="-252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3735491"/>
                  </p:ext>
                </p:extLst>
              </p:nvPr>
            </p:nvGraphicFramePr>
            <p:xfrm>
              <a:off x="6359582" y="2430901"/>
              <a:ext cx="5390094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5047">
                      <a:extLst>
                        <a:ext uri="{9D8B030D-6E8A-4147-A177-3AD203B41FA5}">
                          <a16:colId xmlns:a16="http://schemas.microsoft.com/office/drawing/2014/main" val="3249416214"/>
                        </a:ext>
                      </a:extLst>
                    </a:gridCol>
                    <a:gridCol w="2695047">
                      <a:extLst>
                        <a:ext uri="{9D8B030D-6E8A-4147-A177-3AD203B41FA5}">
                          <a16:colId xmlns:a16="http://schemas.microsoft.com/office/drawing/2014/main" val="1906214079"/>
                        </a:ext>
                      </a:extLst>
                    </a:gridCol>
                  </a:tblGrid>
                  <a:tr h="352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MSE </a:t>
                          </a:r>
                          <a:r>
                            <a:rPr lang="it-IT" dirty="0" err="1" smtClean="0"/>
                            <a:t>during</a:t>
                          </a:r>
                          <a:r>
                            <a:rPr lang="it-IT" dirty="0" smtClean="0"/>
                            <a:t> training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MSE </a:t>
                          </a:r>
                          <a:r>
                            <a:rPr lang="it-IT" dirty="0" err="1" smtClean="0"/>
                            <a:t>during</a:t>
                          </a:r>
                          <a:r>
                            <a:rPr lang="it-IT" dirty="0" smtClean="0"/>
                            <a:t> </a:t>
                          </a:r>
                          <a:r>
                            <a:rPr lang="it-IT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5939127"/>
                      </a:ext>
                    </a:extLst>
                  </a:tr>
                  <a:tr h="3523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0.811±0.038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0.826±0.155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57469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a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3735491"/>
                  </p:ext>
                </p:extLst>
              </p:nvPr>
            </p:nvGraphicFramePr>
            <p:xfrm>
              <a:off x="6359582" y="2430901"/>
              <a:ext cx="5390094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5047">
                      <a:extLst>
                        <a:ext uri="{9D8B030D-6E8A-4147-A177-3AD203B41FA5}">
                          <a16:colId xmlns:a16="http://schemas.microsoft.com/office/drawing/2014/main" val="3249416214"/>
                        </a:ext>
                      </a:extLst>
                    </a:gridCol>
                    <a:gridCol w="2695047">
                      <a:extLst>
                        <a:ext uri="{9D8B030D-6E8A-4147-A177-3AD203B41FA5}">
                          <a16:colId xmlns:a16="http://schemas.microsoft.com/office/drawing/2014/main" val="190621407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MSE </a:t>
                          </a:r>
                          <a:r>
                            <a:rPr lang="it-IT" dirty="0" err="1" smtClean="0"/>
                            <a:t>during</a:t>
                          </a:r>
                          <a:r>
                            <a:rPr lang="it-IT" dirty="0" smtClean="0"/>
                            <a:t> training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MSE </a:t>
                          </a:r>
                          <a:r>
                            <a:rPr lang="it-IT" dirty="0" err="1" smtClean="0"/>
                            <a:t>during</a:t>
                          </a:r>
                          <a:r>
                            <a:rPr lang="it-IT" dirty="0" smtClean="0"/>
                            <a:t> </a:t>
                          </a:r>
                          <a:r>
                            <a:rPr lang="it-IT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593912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26" t="-110000" r="-10067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452" t="-110000" r="-90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57469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CasellaDiTesto 13"/>
          <p:cNvSpPr txBox="1"/>
          <p:nvPr/>
        </p:nvSpPr>
        <p:spPr>
          <a:xfrm>
            <a:off x="6950488" y="3263734"/>
            <a:ext cx="42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chemeClr val="bg1"/>
                </a:solidFill>
              </a:rPr>
              <a:t>MSE </a:t>
            </a:r>
            <a:r>
              <a:rPr lang="it-IT" dirty="0" err="1" smtClean="0">
                <a:solidFill>
                  <a:schemeClr val="bg1"/>
                </a:solidFill>
              </a:rPr>
              <a:t>after</a:t>
            </a:r>
            <a:r>
              <a:rPr lang="it-IT" dirty="0" smtClean="0">
                <a:solidFill>
                  <a:schemeClr val="bg1"/>
                </a:solidFill>
              </a:rPr>
              <a:t> test </a:t>
            </a:r>
            <a:r>
              <a:rPr lang="it-IT" dirty="0" err="1" smtClean="0">
                <a:solidFill>
                  <a:schemeClr val="bg1"/>
                </a:solidFill>
              </a:rPr>
              <a:t>evaluation</a:t>
            </a:r>
            <a:r>
              <a:rPr lang="it-IT" dirty="0" smtClean="0">
                <a:solidFill>
                  <a:schemeClr val="bg1"/>
                </a:solidFill>
              </a:rPr>
              <a:t>: 0.947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ella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543295"/>
                  </p:ext>
                </p:extLst>
              </p:nvPr>
            </p:nvGraphicFramePr>
            <p:xfrm>
              <a:off x="6380969" y="4660461"/>
              <a:ext cx="502643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3219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513219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246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246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0.558±0.020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×1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0.564±0.130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ella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543295"/>
                  </p:ext>
                </p:extLst>
              </p:nvPr>
            </p:nvGraphicFramePr>
            <p:xfrm>
              <a:off x="6380969" y="4660461"/>
              <a:ext cx="5026438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3219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513219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baseline="0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42" t="-110000" r="-100969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242" t="-110000" r="-969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CasellaDiTesto 10"/>
          <p:cNvSpPr txBox="1"/>
          <p:nvPr/>
        </p:nvSpPr>
        <p:spPr>
          <a:xfrm>
            <a:off x="6875981" y="5438365"/>
            <a:ext cx="4119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0.068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0D65CF-74F8-8543-AA45-EF72A38C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A2F04-2A24-0F4A-B7FD-D082701B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52A08A-CB8E-2647-87C9-38D4A76DC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Idea</a:t>
            </a:r>
            <a:r>
              <a:rPr lang="fr-FR" dirty="0" smtClean="0"/>
              <a:t> of the Project</a:t>
            </a: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DEB805DA-2AC7-4053-A0AF-22653290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21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132" y="3609764"/>
            <a:ext cx="3583246" cy="2687434"/>
          </a:xfrm>
          <a:prstGeom prst="rect">
            <a:avLst/>
          </a:prstGeom>
        </p:spPr>
      </p:pic>
      <p:sp>
        <p:nvSpPr>
          <p:cNvPr id="20" name="Rettangolo arrotondato 19"/>
          <p:cNvSpPr/>
          <p:nvPr/>
        </p:nvSpPr>
        <p:spPr>
          <a:xfrm>
            <a:off x="6740165" y="945994"/>
            <a:ext cx="5419515" cy="414448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 for single Feynman </a:t>
            </a:r>
            <a:r>
              <a:rPr lang="fr-FR" dirty="0" err="1" smtClean="0"/>
              <a:t>diagram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30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7080590" y="1045965"/>
                <a:ext cx="5373279" cy="4036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 smtClean="0">
                    <a:solidFill>
                      <a:schemeClr val="bg1"/>
                    </a:solidFill>
                  </a:rPr>
                  <a:t>Bhabha t-</a:t>
                </a:r>
                <a:r>
                  <a:rPr lang="it-IT" b="1" dirty="0" err="1" smtClean="0">
                    <a:solidFill>
                      <a:schemeClr val="bg1"/>
                    </a:solidFill>
                  </a:rPr>
                  <a:t>channel</a:t>
                </a:r>
                <a:r>
                  <a:rPr lang="it-IT" b="1" dirty="0" smtClean="0">
                    <a:solidFill>
                      <a:schemeClr val="bg1"/>
                    </a:solidFill>
                  </a:rPr>
                  <a:t>:</a:t>
                </a:r>
              </a:p>
              <a:p>
                <a:endParaRPr lang="it-IT" b="1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it-IT" dirty="0" smtClean="0">
                  <a:solidFill>
                    <a:schemeClr val="bg1"/>
                  </a:solidFill>
                </a:endParaRPr>
              </a:p>
              <a:p>
                <a:endParaRPr lang="it-IT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 smtClean="0">
                    <a:solidFill>
                      <a:schemeClr val="bg1"/>
                    </a:solidFill>
                  </a:rPr>
                  <a:t>low</a:t>
                </a:r>
                <a:r>
                  <a:rPr lang="it-IT" dirty="0" smtClean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bg1"/>
                    </a:solidFill>
                  </a:rPr>
                  <a:t>energy</a:t>
                </a:r>
                <a:r>
                  <a:rPr lang="it-IT" dirty="0" smtClean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bg1"/>
                    </a:solidFill>
                  </a:rPr>
                  <a:t>limit</a:t>
                </a:r>
                <a:r>
                  <a:rPr lang="it-IT" dirty="0">
                    <a:solidFill>
                      <a:schemeClr val="bg1"/>
                    </a:solidFill>
                  </a:rPr>
                  <a:t>:</a:t>
                </a:r>
                <a:r>
                  <a:rPr lang="it-IT" dirty="0" smtClean="0">
                    <a:solidFill>
                      <a:schemeClr val="bg1"/>
                    </a:solidFill>
                  </a:rPr>
                  <a:t> </a:t>
                </a:r>
                <a:r>
                  <a:rPr lang="it-IT" dirty="0" err="1" smtClean="0">
                    <a:solidFill>
                      <a:schemeClr val="bg1"/>
                    </a:solidFill>
                  </a:rPr>
                  <a:t>electrons</a:t>
                </a:r>
                <a:r>
                  <a:rPr lang="it-IT" dirty="0" smtClean="0">
                    <a:solidFill>
                      <a:schemeClr val="bg1"/>
                    </a:solidFill>
                  </a:rPr>
                  <a:t> are massive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lang="it-IT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it-IT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p>
                                    <m:s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it-IT" dirty="0"/>
              </a:p>
              <a:p>
                <a:pPr algn="ctr"/>
                <a:endParaRPr lang="it-IT" dirty="0"/>
              </a:p>
              <a:p>
                <a:r>
                  <a:rPr lang="it-IT" dirty="0" err="1" smtClean="0">
                    <a:solidFill>
                      <a:schemeClr val="bg1"/>
                    </a:solidFill>
                  </a:rPr>
                  <a:t>Divergences</a:t>
                </a:r>
                <a:r>
                  <a:rPr lang="it-IT" dirty="0" smtClean="0">
                    <a:solidFill>
                      <a:schemeClr val="bg1"/>
                    </a:solidFill>
                  </a:rPr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 smtClean="0">
                    <a:solidFill>
                      <a:schemeClr val="bg1"/>
                    </a:solidFill>
                  </a:rPr>
                  <a:t> (</a:t>
                </a:r>
                <a:r>
                  <a:rPr lang="it-IT" dirty="0" err="1" smtClean="0">
                    <a:solidFill>
                      <a:schemeClr val="bg1"/>
                    </a:solidFill>
                  </a:rPr>
                  <a:t>cutoff</a:t>
                </a:r>
                <a:r>
                  <a:rPr lang="it-IT" dirty="0" smtClean="0">
                    <a:solidFill>
                      <a:schemeClr val="bg1"/>
                    </a:solidFill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it-IT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𝒓𝒂𝒅</m:t>
                    </m:r>
                    <m:r>
                      <a:rPr lang="it-IT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smtClean="0">
                    <a:solidFill>
                      <a:schemeClr val="bg1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bg1"/>
                    </a:solidFill>
                  </a:rPr>
                  <a:t> </a:t>
                </a:r>
                <a:r>
                  <a:rPr lang="it-IT" dirty="0" smtClean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    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∈[1.0,5.0]</m:t>
                    </m:r>
                  </m:oMath>
                </a14:m>
                <a:r>
                  <a:rPr lang="it-IT" dirty="0" smtClean="0">
                    <a:solidFill>
                      <a:schemeClr val="bg1"/>
                    </a:solidFill>
                  </a:rPr>
                  <a:t> MeV  </a:t>
                </a:r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590" y="1045965"/>
                <a:ext cx="5373279" cy="4036170"/>
              </a:xfrm>
              <a:prstGeom prst="rect">
                <a:avLst/>
              </a:prstGeom>
              <a:blipFill>
                <a:blip r:embed="rId3"/>
                <a:stretch>
                  <a:fillRect l="-1022" t="-906" b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/>
          <p:cNvSpPr txBox="1"/>
          <p:nvPr/>
        </p:nvSpPr>
        <p:spPr>
          <a:xfrm>
            <a:off x="355600" y="636975"/>
            <a:ext cx="44777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Architecture: 3-layers QGNN: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/>
              <a:t>Architecture: 5-layers QGNN:</a:t>
            </a:r>
          </a:p>
          <a:p>
            <a:endParaRPr lang="it-IT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9430015"/>
                  </p:ext>
                </p:extLst>
              </p:nvPr>
            </p:nvGraphicFramePr>
            <p:xfrm>
              <a:off x="228217" y="1274144"/>
              <a:ext cx="5390094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5047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695047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267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 MSE </a:t>
                          </a:r>
                          <a:r>
                            <a:rPr lang="it-IT" baseline="0" dirty="0" err="1" smtClean="0"/>
                            <a:t>during</a:t>
                          </a:r>
                          <a:r>
                            <a:rPr lang="it-IT" baseline="0" dirty="0" smtClean="0"/>
                            <a:t> training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MSE</a:t>
                          </a:r>
                          <a:r>
                            <a:rPr lang="it-IT" baseline="0" dirty="0" smtClean="0"/>
                            <a:t> </a:t>
                          </a:r>
                          <a:r>
                            <a:rPr lang="it-IT" baseline="0" dirty="0" err="1" smtClean="0"/>
                            <a:t>during</a:t>
                          </a:r>
                          <a:r>
                            <a:rPr lang="it-IT" baseline="0" dirty="0" smtClean="0"/>
                            <a:t> </a:t>
                          </a:r>
                          <a:r>
                            <a:rPr lang="it-IT" baseline="0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267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0.783±0.037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0.771±0.140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a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9430015"/>
                  </p:ext>
                </p:extLst>
              </p:nvPr>
            </p:nvGraphicFramePr>
            <p:xfrm>
              <a:off x="228217" y="1274144"/>
              <a:ext cx="5390094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5047">
                      <a:extLst>
                        <a:ext uri="{9D8B030D-6E8A-4147-A177-3AD203B41FA5}">
                          <a16:colId xmlns:a16="http://schemas.microsoft.com/office/drawing/2014/main" val="2540025135"/>
                        </a:ext>
                      </a:extLst>
                    </a:gridCol>
                    <a:gridCol w="2695047">
                      <a:extLst>
                        <a:ext uri="{9D8B030D-6E8A-4147-A177-3AD203B41FA5}">
                          <a16:colId xmlns:a16="http://schemas.microsoft.com/office/drawing/2014/main" val="388347905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aseline="0" dirty="0" smtClean="0"/>
                            <a:t> MSE </a:t>
                          </a:r>
                          <a:r>
                            <a:rPr lang="it-IT" baseline="0" dirty="0" err="1" smtClean="0"/>
                            <a:t>during</a:t>
                          </a:r>
                          <a:r>
                            <a:rPr lang="it-IT" baseline="0" dirty="0" smtClean="0"/>
                            <a:t> training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MSE</a:t>
                          </a:r>
                          <a:r>
                            <a:rPr lang="it-IT" baseline="0" dirty="0" smtClean="0"/>
                            <a:t> </a:t>
                          </a:r>
                          <a:r>
                            <a:rPr lang="it-IT" baseline="0" dirty="0" err="1" smtClean="0"/>
                            <a:t>during</a:t>
                          </a:r>
                          <a:r>
                            <a:rPr lang="it-IT" baseline="0" dirty="0" smtClean="0"/>
                            <a:t> </a:t>
                          </a:r>
                          <a:r>
                            <a:rPr lang="it-IT" baseline="0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3728471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26" t="-110000" r="-10067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452" t="-110000" r="-90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20987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CasellaDiTesto 17"/>
          <p:cNvSpPr txBox="1"/>
          <p:nvPr/>
        </p:nvSpPr>
        <p:spPr>
          <a:xfrm>
            <a:off x="7574063" y="5222577"/>
            <a:ext cx="4386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MSE </a:t>
            </a:r>
            <a:r>
              <a:rPr lang="it-IT" dirty="0" err="1" smtClean="0"/>
              <a:t>after</a:t>
            </a:r>
            <a:r>
              <a:rPr lang="it-IT" dirty="0" smtClean="0"/>
              <a:t> test </a:t>
            </a:r>
            <a:r>
              <a:rPr lang="it-IT" dirty="0" err="1" smtClean="0"/>
              <a:t>evaluation</a:t>
            </a:r>
            <a:r>
              <a:rPr lang="it-IT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3-layers= 1.167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5-layers = 1.016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4360" y="3398351"/>
            <a:ext cx="3895341" cy="2921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5672831"/>
                  </p:ext>
                </p:extLst>
              </p:nvPr>
            </p:nvGraphicFramePr>
            <p:xfrm>
              <a:off x="228217" y="2478680"/>
              <a:ext cx="5390094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5047">
                      <a:extLst>
                        <a:ext uri="{9D8B030D-6E8A-4147-A177-3AD203B41FA5}">
                          <a16:colId xmlns:a16="http://schemas.microsoft.com/office/drawing/2014/main" val="3961881520"/>
                        </a:ext>
                      </a:extLst>
                    </a:gridCol>
                    <a:gridCol w="2695047">
                      <a:extLst>
                        <a:ext uri="{9D8B030D-6E8A-4147-A177-3AD203B41FA5}">
                          <a16:colId xmlns:a16="http://schemas.microsoft.com/office/drawing/2014/main" val="1355031545"/>
                        </a:ext>
                      </a:extLst>
                    </a:gridCol>
                  </a:tblGrid>
                  <a:tr h="3396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>
                              <a:solidFill>
                                <a:schemeClr val="bg1"/>
                              </a:solidFill>
                            </a:rPr>
                            <a:t>MSE </a:t>
                          </a:r>
                          <a:r>
                            <a:rPr lang="it-IT" dirty="0" err="1" smtClean="0">
                              <a:solidFill>
                                <a:schemeClr val="bg1"/>
                              </a:solidFill>
                            </a:rPr>
                            <a:t>during</a:t>
                          </a:r>
                          <a:r>
                            <a:rPr lang="it-IT" dirty="0" smtClean="0">
                              <a:solidFill>
                                <a:schemeClr val="bg1"/>
                              </a:solidFill>
                            </a:rPr>
                            <a:t> training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MSE</a:t>
                          </a:r>
                          <a:r>
                            <a:rPr lang="it-IT" baseline="0" dirty="0" smtClean="0"/>
                            <a:t> </a:t>
                          </a:r>
                          <a:r>
                            <a:rPr lang="it-IT" baseline="0" dirty="0" err="1" smtClean="0"/>
                            <a:t>during</a:t>
                          </a:r>
                          <a:r>
                            <a:rPr lang="it-IT" baseline="0" dirty="0" smtClean="0"/>
                            <a:t> </a:t>
                          </a:r>
                          <a:r>
                            <a:rPr lang="it-IT" baseline="0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9629350"/>
                      </a:ext>
                    </a:extLst>
                  </a:tr>
                  <a:tr h="33962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0.681±0.036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0.654±0.113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59848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a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5672831"/>
                  </p:ext>
                </p:extLst>
              </p:nvPr>
            </p:nvGraphicFramePr>
            <p:xfrm>
              <a:off x="228217" y="2478680"/>
              <a:ext cx="5390094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95047">
                      <a:extLst>
                        <a:ext uri="{9D8B030D-6E8A-4147-A177-3AD203B41FA5}">
                          <a16:colId xmlns:a16="http://schemas.microsoft.com/office/drawing/2014/main" val="3961881520"/>
                        </a:ext>
                      </a:extLst>
                    </a:gridCol>
                    <a:gridCol w="2695047">
                      <a:extLst>
                        <a:ext uri="{9D8B030D-6E8A-4147-A177-3AD203B41FA5}">
                          <a16:colId xmlns:a16="http://schemas.microsoft.com/office/drawing/2014/main" val="135503154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>
                              <a:solidFill>
                                <a:schemeClr val="bg1"/>
                              </a:solidFill>
                            </a:rPr>
                            <a:t>MSE </a:t>
                          </a:r>
                          <a:r>
                            <a:rPr lang="it-IT" dirty="0" err="1" smtClean="0">
                              <a:solidFill>
                                <a:schemeClr val="bg1"/>
                              </a:solidFill>
                            </a:rPr>
                            <a:t>during</a:t>
                          </a:r>
                          <a:r>
                            <a:rPr lang="it-IT" dirty="0" smtClean="0">
                              <a:solidFill>
                                <a:schemeClr val="bg1"/>
                              </a:solidFill>
                            </a:rPr>
                            <a:t> training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MSE</a:t>
                          </a:r>
                          <a:r>
                            <a:rPr lang="it-IT" baseline="0" dirty="0" smtClean="0"/>
                            <a:t> </a:t>
                          </a:r>
                          <a:r>
                            <a:rPr lang="it-IT" baseline="0" dirty="0" err="1" smtClean="0"/>
                            <a:t>during</a:t>
                          </a:r>
                          <a:r>
                            <a:rPr lang="it-IT" baseline="0" dirty="0" smtClean="0"/>
                            <a:t> </a:t>
                          </a:r>
                          <a:r>
                            <a:rPr lang="it-IT" baseline="0" dirty="0" err="1" smtClean="0"/>
                            <a:t>validation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96293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226" t="-110000" r="-10067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452" t="-110000" r="-90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598486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654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arrotondato 19"/>
          <p:cNvSpPr/>
          <p:nvPr/>
        </p:nvSpPr>
        <p:spPr>
          <a:xfrm>
            <a:off x="355599" y="895544"/>
            <a:ext cx="7151625" cy="2219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D57CB1-AFAF-FD46-B3D4-D7FDEF7DE0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fr-FR" dirty="0" smtClean="0"/>
                  <a:t>-pair Production</a:t>
                </a:r>
                <a:endParaRPr lang="fr-FR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BDD57CB1-AFAF-FD46-B3D4-D7FDEF7DE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31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/>
              <p:cNvSpPr txBox="1"/>
              <p:nvPr/>
            </p:nvSpPr>
            <p:spPr>
              <a:xfrm>
                <a:off x="453505" y="992331"/>
                <a:ext cx="7053719" cy="2122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 smtClean="0">
                    <a:solidFill>
                      <a:schemeClr val="bg1"/>
                    </a:solidFill>
                  </a:rPr>
                  <a:t>Bhabha s-</a:t>
                </a:r>
                <a:r>
                  <a:rPr lang="it-IT" b="1" dirty="0" err="1" smtClean="0">
                    <a:solidFill>
                      <a:schemeClr val="bg1"/>
                    </a:solidFill>
                  </a:rPr>
                  <a:t>channel</a:t>
                </a:r>
                <a:r>
                  <a:rPr lang="it-IT" b="1" dirty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 smtClean="0">
                    <a:solidFill>
                      <a:schemeClr val="bg1"/>
                    </a:solidFill>
                  </a:rPr>
                  <a:t>low-energy</a:t>
                </a:r>
                <a:r>
                  <a:rPr lang="it-IT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it-IT" b="1" dirty="0" err="1" smtClean="0">
                    <a:solidFill>
                      <a:schemeClr val="bg1"/>
                    </a:solidFill>
                  </a:rPr>
                  <a:t>limit</a:t>
                </a:r>
                <a:r>
                  <a:rPr lang="it-IT" b="1" dirty="0" smtClean="0">
                    <a:solidFill>
                      <a:schemeClr val="bg1"/>
                    </a:solidFill>
                  </a:rPr>
                  <a:t>: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</m:e>
                          </m:acc>
                        </m:e>
                        <m:sup>
                          <m:r>
                            <a:rPr lang="it-IT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it-IT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it-IT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p>
                                              <m:r>
                                                <a:rPr lang="it-IT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it-IT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it-IT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it-IT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This</a:t>
                </a:r>
                <a:r>
                  <a:rPr lang="it-IT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process</a:t>
                </a:r>
                <a:r>
                  <a:rPr lang="it-IT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has</a:t>
                </a:r>
                <a:r>
                  <a:rPr lang="it-IT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an </a:t>
                </a:r>
                <a:r>
                  <a:rPr lang="it-IT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energy</a:t>
                </a:r>
                <a:r>
                  <a:rPr lang="it-IT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dirty="0" err="1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threshold</a:t>
                </a:r>
                <a:r>
                  <a:rPr lang="it-IT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it-I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it-IT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∈[120 ,  250]</m:t>
                    </m:r>
                  </m:oMath>
                </a14:m>
                <a:r>
                  <a:rPr lang="it-IT" dirty="0" smtClean="0">
                    <a:solidFill>
                      <a:schemeClr val="bg1"/>
                    </a:solidFill>
                  </a:rPr>
                  <a:t> MeV, 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it-IT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it-IT" dirty="0" smtClean="0"/>
              </a:p>
            </p:txBody>
          </p:sp>
        </mc:Choice>
        <mc:Fallback xmlns="">
          <p:sp>
            <p:nvSpPr>
              <p:cNvPr id="3" name="CasellaDiTes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05" y="992331"/>
                <a:ext cx="7053719" cy="2122953"/>
              </a:xfrm>
              <a:prstGeom prst="rect">
                <a:avLst/>
              </a:prstGeom>
              <a:blipFill>
                <a:blip r:embed="rId5"/>
                <a:stretch>
                  <a:fillRect l="-691" t="-1724" b="-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7938045" y="4755243"/>
                <a:ext cx="40791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smtClean="0"/>
                  <a:t>MSE </a:t>
                </a:r>
                <a:r>
                  <a:rPr lang="it-IT" dirty="0" err="1" smtClean="0"/>
                  <a:t>after</a:t>
                </a:r>
                <a:r>
                  <a:rPr lang="it-IT" dirty="0" smtClean="0"/>
                  <a:t> test </a:t>
                </a:r>
                <a:r>
                  <a:rPr lang="it-IT" dirty="0" err="1" smtClean="0"/>
                  <a:t>evaluation</a:t>
                </a:r>
                <a:r>
                  <a:rPr lang="it-IT" dirty="0" smtClean="0"/>
                  <a:t>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.331×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045" y="4755243"/>
                <a:ext cx="4079162" cy="923330"/>
              </a:xfrm>
              <a:prstGeom prst="rect">
                <a:avLst/>
              </a:prstGeom>
              <a:blipFill>
                <a:blip r:embed="rId6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629513"/>
                  </p:ext>
                </p:extLst>
              </p:nvPr>
            </p:nvGraphicFramePr>
            <p:xfrm>
              <a:off x="8021279" y="3614865"/>
              <a:ext cx="3995928" cy="9995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7964">
                      <a:extLst>
                        <a:ext uri="{9D8B030D-6E8A-4147-A177-3AD203B41FA5}">
                          <a16:colId xmlns:a16="http://schemas.microsoft.com/office/drawing/2014/main" val="335026147"/>
                        </a:ext>
                      </a:extLst>
                    </a:gridCol>
                    <a:gridCol w="1997964">
                      <a:extLst>
                        <a:ext uri="{9D8B030D-6E8A-4147-A177-3AD203B41FA5}">
                          <a16:colId xmlns:a16="http://schemas.microsoft.com/office/drawing/2014/main" val="1911956733"/>
                        </a:ext>
                      </a:extLst>
                    </a:gridCol>
                  </a:tblGrid>
                  <a:tr h="2955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0593705"/>
                      </a:ext>
                    </a:extLst>
                  </a:tr>
                  <a:tr h="51218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5.745±1.173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4.871±1.654</m:t>
                                    </m:r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5529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629513"/>
                  </p:ext>
                </p:extLst>
              </p:nvPr>
            </p:nvGraphicFramePr>
            <p:xfrm>
              <a:off x="8021279" y="3614865"/>
              <a:ext cx="3995928" cy="99955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97964">
                      <a:extLst>
                        <a:ext uri="{9D8B030D-6E8A-4147-A177-3AD203B41FA5}">
                          <a16:colId xmlns:a16="http://schemas.microsoft.com/office/drawing/2014/main" val="335026147"/>
                        </a:ext>
                      </a:extLst>
                    </a:gridCol>
                    <a:gridCol w="1997964">
                      <a:extLst>
                        <a:ext uri="{9D8B030D-6E8A-4147-A177-3AD203B41FA5}">
                          <a16:colId xmlns:a16="http://schemas.microsoft.com/office/drawing/2014/main" val="191195673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smtClean="0"/>
                            <a:t>Training MSE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dirty="0" err="1" smtClean="0"/>
                            <a:t>Validation</a:t>
                          </a:r>
                          <a:r>
                            <a:rPr lang="it-IT" dirty="0" smtClean="0"/>
                            <a:t> MSE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0593705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4" t="-61905" r="-100912" b="-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610" t="-61905" r="-1220" b="-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5529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Immagin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9" y="3212070"/>
            <a:ext cx="3946840" cy="296012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70" y="3212070"/>
            <a:ext cx="3861609" cy="2896207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16" y="360840"/>
            <a:ext cx="4031856" cy="30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0D65CF-74F8-8543-AA45-EF72A38C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A2F04-2A24-0F4A-B7FD-D082701B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52A08A-CB8E-2647-87C9-38D4A76DC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dirty="0" err="1"/>
              <a:t>Impossibility</a:t>
            </a:r>
            <a:r>
              <a:rPr lang="fr-FR" dirty="0"/>
              <a:t> for an </a:t>
            </a:r>
            <a:r>
              <a:rPr lang="fr-FR" dirty="0" err="1"/>
              <a:t>Interference</a:t>
            </a:r>
            <a:r>
              <a:rPr lang="fr-FR" dirty="0"/>
              <a:t> Protocol</a:t>
            </a:r>
          </a:p>
          <a:p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DEB805DA-2AC7-4053-A0AF-22653290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33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arrotondato 28"/>
          <p:cNvSpPr/>
          <p:nvPr/>
        </p:nvSpPr>
        <p:spPr>
          <a:xfrm>
            <a:off x="2827585" y="4977487"/>
            <a:ext cx="6768446" cy="5750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arrotondato 10"/>
          <p:cNvSpPr/>
          <p:nvPr/>
        </p:nvSpPr>
        <p:spPr>
          <a:xfrm>
            <a:off x="3036543" y="1617043"/>
            <a:ext cx="5882545" cy="6881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Phase </a:t>
            </a:r>
            <a:r>
              <a:rPr lang="fr-FR" dirty="0" err="1" smtClean="0"/>
              <a:t>Ambiguity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33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55600" y="975999"/>
            <a:ext cx="11712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ea typeface="Calibri" panose="020F0502020204030204" pitchFamily="34" charset="0"/>
                <a:cs typeface="Calibri" panose="020F0502020204030204" pitchFamily="34" charset="0"/>
              </a:rPr>
              <a:t>Exploit </a:t>
            </a:r>
            <a:r>
              <a:rPr lang="fr-FR" dirty="0">
                <a:ea typeface="Calibri" panose="020F0502020204030204" pitchFamily="34" charset="0"/>
                <a:cs typeface="Calibri" panose="020F0502020204030204" pitchFamily="34" charset="0"/>
              </a:rPr>
              <a:t>Quantum Machine Learning </a:t>
            </a:r>
            <a:r>
              <a:rPr lang="fr-FR" dirty="0" err="1">
                <a:ea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fr-FR" dirty="0"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dirty="0" err="1" smtClean="0">
                <a:ea typeface="Calibri" panose="020F0502020204030204" pitchFamily="34" charset="0"/>
                <a:cs typeface="Calibri" panose="020F0502020204030204" pitchFamily="34" charset="0"/>
              </a:rPr>
              <a:t>predict</a:t>
            </a:r>
            <a:r>
              <a:rPr lang="fr-FR" dirty="0" smtClean="0">
                <a:ea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dirty="0" err="1">
                <a:ea typeface="Calibri" panose="020F0502020204030204" pitchFamily="34" charset="0"/>
                <a:cs typeface="Calibri" panose="020F0502020204030204" pitchFamily="34" charset="0"/>
              </a:rPr>
              <a:t>interference</a:t>
            </a:r>
            <a:r>
              <a:rPr lang="fr-FR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 smtClean="0">
                <a:ea typeface="Calibri" panose="020F0502020204030204" pitchFamily="34" charset="0"/>
                <a:cs typeface="Calibri" panose="020F0502020204030204" pitchFamily="34" charset="0"/>
              </a:rPr>
              <a:t>term</a:t>
            </a:r>
            <a:r>
              <a:rPr lang="fr-FR" dirty="0" smtClean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 smtClean="0">
                <a:ea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fr-FR" dirty="0" smtClean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 smtClean="0">
                <a:ea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fr-FR" dirty="0" smtClean="0">
                <a:ea typeface="Calibri" panose="020F0502020204030204" pitchFamily="34" charset="0"/>
                <a:cs typeface="Calibri" panose="020F0502020204030204" pitchFamily="34" charset="0"/>
              </a:rPr>
              <a:t> or more Feynman </a:t>
            </a:r>
            <a:r>
              <a:rPr lang="fr-FR" dirty="0" err="1" smtClean="0">
                <a:ea typeface="Calibri" panose="020F0502020204030204" pitchFamily="34" charset="0"/>
                <a:cs typeface="Calibri" panose="020F0502020204030204" pitchFamily="34" charset="0"/>
              </a:rPr>
              <a:t>diagrams</a:t>
            </a:r>
            <a:r>
              <a:rPr lang="fr-FR" dirty="0" smtClean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2442762" y="1791844"/>
                <a:ext cx="70701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b="0" dirty="0" smtClean="0">
                    <a:solidFill>
                      <a:schemeClr val="bg1"/>
                    </a:solidFill>
                  </a:rPr>
                  <a:t>Interference: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it-IT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762" y="1791844"/>
                <a:ext cx="7070103" cy="338554"/>
              </a:xfrm>
              <a:prstGeom prst="rect">
                <a:avLst/>
              </a:prstGeom>
              <a:blipFill>
                <a:blip r:embed="rId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355598" y="2391797"/>
                <a:ext cx="112444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/>
                  <a:t>Take 2 </a:t>
                </a:r>
                <a:r>
                  <a:rPr lang="it-IT" dirty="0" err="1" smtClean="0"/>
                  <a:t>pre-trained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QGNNs</a:t>
                </a:r>
                <a:r>
                  <a:rPr lang="it-IT" dirty="0" smtClean="0"/>
                  <a:t> for </a:t>
                </a:r>
                <a:r>
                  <a:rPr lang="it-IT" dirty="0" err="1" smtClean="0"/>
                  <a:t>two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Feynman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diagrams</a:t>
                </a:r>
                <a:r>
                  <a:rPr lang="it-IT" dirty="0" smtClean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it-IT" dirty="0" smtClean="0"/>
                  <a:t>:</a:t>
                </a:r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8" y="2391797"/>
                <a:ext cx="11244432" cy="369332"/>
              </a:xfrm>
              <a:prstGeom prst="rect">
                <a:avLst/>
              </a:prstGeom>
              <a:blipFill>
                <a:blip r:embed="rId3"/>
                <a:stretch>
                  <a:fillRect l="-43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5684363" y="2877351"/>
                <a:ext cx="63836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acc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≡〈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〉=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​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363" y="2877351"/>
                <a:ext cx="6383653" cy="369332"/>
              </a:xfrm>
              <a:prstGeom prst="rect">
                <a:avLst/>
              </a:prstGeom>
              <a:blipFill>
                <a:blip r:embed="rId4"/>
                <a:stretch>
                  <a:fillRect t="-91803" b="-15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/>
              <p:cNvSpPr txBox="1"/>
              <p:nvPr/>
            </p:nvSpPr>
            <p:spPr>
              <a:xfrm>
                <a:off x="0" y="2934345"/>
                <a:ext cx="6202837" cy="352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acc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〈"/>
                          <m:endChr m:val="〉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1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asellaDiTes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34345"/>
                <a:ext cx="6202837" cy="352597"/>
              </a:xfrm>
              <a:prstGeom prst="rect">
                <a:avLst/>
              </a:prstGeom>
              <a:blipFill>
                <a:blip r:embed="rId5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ccia in giù 20"/>
          <p:cNvSpPr/>
          <p:nvPr/>
        </p:nvSpPr>
        <p:spPr>
          <a:xfrm>
            <a:off x="2281120" y="3272743"/>
            <a:ext cx="490305" cy="59025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/>
              <p:cNvSpPr txBox="1"/>
              <p:nvPr/>
            </p:nvSpPr>
            <p:spPr>
              <a:xfrm>
                <a:off x="355598" y="3838770"/>
                <a:ext cx="4807670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func>
                                <m:func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≡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func>
                                <m:func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≡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asellaDiTes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98" y="3838770"/>
                <a:ext cx="4807670" cy="8784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ccia in giù 23"/>
          <p:cNvSpPr/>
          <p:nvPr/>
        </p:nvSpPr>
        <p:spPr>
          <a:xfrm>
            <a:off x="9322943" y="3292462"/>
            <a:ext cx="490305" cy="565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/>
              <p:cNvSpPr txBox="1"/>
              <p:nvPr/>
            </p:nvSpPr>
            <p:spPr>
              <a:xfrm>
                <a:off x="7088790" y="3865105"/>
                <a:ext cx="4730677" cy="87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func>
                                <m:func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≡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func>
                                <m:func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≡</m:t>
                              </m:r>
                              <m:acc>
                                <m:accPr>
                                  <m:chr m:val="̅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asellaDiTes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790" y="3865105"/>
                <a:ext cx="4730677" cy="8784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/>
              <p:cNvSpPr txBox="1"/>
              <p:nvPr/>
            </p:nvSpPr>
            <p:spPr>
              <a:xfrm>
                <a:off x="1012925" y="5069392"/>
                <a:ext cx="10397765" cy="372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  <m: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acc>
                        <m:accPr>
                          <m:chr m:val="̅"/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m:rPr>
                          <m:sty m:val="p"/>
                        </m:rPr>
                        <a:rPr lang="it-IT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CasellaDiTes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925" y="5069392"/>
                <a:ext cx="10397765" cy="372346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ccia a destra 27"/>
          <p:cNvSpPr/>
          <p:nvPr/>
        </p:nvSpPr>
        <p:spPr>
          <a:xfrm>
            <a:off x="734834" y="5129612"/>
            <a:ext cx="2092751" cy="27807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sellaDiTesto 29"/>
              <p:cNvSpPr txBox="1"/>
              <p:nvPr/>
            </p:nvSpPr>
            <p:spPr>
              <a:xfrm>
                <a:off x="605618" y="5697354"/>
                <a:ext cx="109638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smtClean="0"/>
                  <a:t>It’s </a:t>
                </a:r>
                <a:r>
                  <a:rPr lang="it-IT" dirty="0" err="1" smtClean="0"/>
                  <a:t>necessary</a:t>
                </a:r>
                <a:r>
                  <a:rPr lang="it-IT" dirty="0" smtClean="0"/>
                  <a:t> to </a:t>
                </a:r>
                <a:r>
                  <a:rPr lang="it-IT" dirty="0" err="1" smtClean="0"/>
                  <a:t>tune</a:t>
                </a:r>
                <a:r>
                  <a:rPr lang="it-IT" dirty="0" smtClean="0"/>
                  <a:t> for </a:t>
                </a:r>
                <a:r>
                  <a:rPr lang="it-IT" dirty="0" err="1" smtClean="0"/>
                  <a:t>each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couple</a:t>
                </a:r>
                <a:r>
                  <a:rPr lang="it-IT" dirty="0" smtClean="0"/>
                  <a:t> of </a:t>
                </a:r>
                <a:r>
                  <a:rPr lang="it-IT" dirty="0" err="1" smtClean="0"/>
                  <a:t>Feynman</a:t>
                </a:r>
                <a:r>
                  <a:rPr lang="it-IT" dirty="0" smtClean="0"/>
                  <a:t> </a:t>
                </a:r>
                <a:r>
                  <a:rPr lang="it-IT" dirty="0" err="1" smtClean="0"/>
                  <a:t>diagrams</a:t>
                </a:r>
                <a:r>
                  <a:rPr lang="it-IT" dirty="0" smtClean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 smtClean="0"/>
                  <a:t> the angle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 dirty="0" smtClean="0"/>
              </a:p>
            </p:txBody>
          </p:sp>
        </mc:Choice>
        <mc:Fallback xmlns="">
          <p:sp>
            <p:nvSpPr>
              <p:cNvPr id="30" name="CasellaDiTes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18" y="5697354"/>
                <a:ext cx="10963830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848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093" y="3758981"/>
            <a:ext cx="3421796" cy="240971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252" y="293074"/>
            <a:ext cx="3329481" cy="2945521"/>
          </a:xfrm>
          <a:prstGeom prst="rect">
            <a:avLst/>
          </a:prstGeom>
        </p:spPr>
      </p:pic>
      <p:sp>
        <p:nvSpPr>
          <p:cNvPr id="4" name="Rettangolo arrotondato 3"/>
          <p:cNvSpPr/>
          <p:nvPr/>
        </p:nvSpPr>
        <p:spPr>
          <a:xfrm>
            <a:off x="804986" y="3238595"/>
            <a:ext cx="4606250" cy="45224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/>
          <p:cNvSpPr txBox="1"/>
          <p:nvPr/>
        </p:nvSpPr>
        <p:spPr>
          <a:xfrm>
            <a:off x="400115" y="2700169"/>
            <a:ext cx="52344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Strategy:</a:t>
            </a:r>
          </a:p>
          <a:p>
            <a:endParaRPr lang="it-IT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labeled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</a:t>
            </a:r>
            <a:endParaRPr lang="it-IT" sz="20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 smtClean="0">
              <a:solidFill>
                <a:schemeClr val="bg1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804986" y="1406932"/>
            <a:ext cx="5916325" cy="11171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/>
          <p:cNvSpPr txBox="1"/>
          <p:nvPr/>
        </p:nvSpPr>
        <p:spPr>
          <a:xfrm>
            <a:off x="400115" y="923650"/>
            <a:ext cx="63211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it-IT" sz="2000" b="1" dirty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goal</a:t>
            </a:r>
            <a:r>
              <a:rPr lang="it-IT" sz="20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it-IT" dirty="0">
              <a:solidFill>
                <a:schemeClr val="bg1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it-IT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quantum </a:t>
            </a:r>
            <a:r>
              <a:rPr lang="it-IT" sz="20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</a:t>
            </a:r>
            <a:r>
              <a:rPr lang="it-IT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compute the </a:t>
            </a: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scattering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amplitude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squared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Feynman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diagram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it-IT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2302760" y="4139480"/>
            <a:ext cx="4578808" cy="19472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D57CB1-AFAF-FD46-B3D4-D7FDEF7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Idea</a:t>
            </a:r>
            <a:r>
              <a:rPr lang="fr-FR" dirty="0" smtClean="0"/>
              <a:t> of the Model</a:t>
            </a:r>
            <a:endParaRPr lang="fr-F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680B2A-FF00-5447-B9E2-BBA4025C5C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4</a:t>
            </a:fld>
            <a:endParaRPr lang="fr-F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54BA1-BC64-4ACD-B071-B7B16BAB2F7D}"/>
              </a:ext>
            </a:extLst>
          </p:cNvPr>
          <p:cNvSpPr txBox="1"/>
          <p:nvPr/>
        </p:nvSpPr>
        <p:spPr>
          <a:xfrm>
            <a:off x="3854856" y="6420832"/>
            <a:ext cx="1322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 smtClean="0">
                <a:solidFill>
                  <a:schemeClr val="bg1"/>
                </a:solidFill>
              </a:rPr>
              <a:t>20/11/2023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E43018C3-3634-40E8-9E72-455D5819A87F}"/>
              </a:ext>
            </a:extLst>
          </p:cNvPr>
          <p:cNvSpPr txBox="1">
            <a:spLocks/>
          </p:cNvSpPr>
          <p:nvPr/>
        </p:nvSpPr>
        <p:spPr>
          <a:xfrm>
            <a:off x="5168348" y="6338409"/>
            <a:ext cx="2985052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>
                <a:solidFill>
                  <a:schemeClr val="bg1"/>
                </a:solidFill>
              </a:rPr>
              <a:t>Study of Feynman diagrams with quantum graph neural network </a:t>
            </a:r>
            <a:r>
              <a:rPr lang="en-US" sz="1050">
                <a:solidFill>
                  <a:schemeClr val="bg1"/>
                </a:solidFill>
              </a:rPr>
              <a:t>–</a:t>
            </a:r>
            <a:r>
              <a:rPr lang="fr-FR" sz="1050">
                <a:solidFill>
                  <a:schemeClr val="bg1"/>
                </a:solidFill>
              </a:rPr>
              <a:t> Lorenzo Ballerio </a:t>
            </a:r>
            <a:endParaRPr lang="fr-FR" sz="1050" dirty="0">
              <a:solidFill>
                <a:schemeClr val="bg1"/>
              </a:solidFill>
            </a:endParaRPr>
          </a:p>
        </p:txBody>
      </p:sp>
      <p:sp>
        <p:nvSpPr>
          <p:cNvPr id="9" name="Freccia curva 8"/>
          <p:cNvSpPr/>
          <p:nvPr/>
        </p:nvSpPr>
        <p:spPr>
          <a:xfrm rot="10800000" flipH="1">
            <a:off x="1423493" y="3690837"/>
            <a:ext cx="881887" cy="1333311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2399132" y="4147717"/>
            <a:ext cx="4567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Topology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encoded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adjacency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</a:t>
            </a:r>
            <a:endParaRPr lang="it-IT" sz="20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Particles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20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m,Q,S</a:t>
            </a:r>
            <a:r>
              <a:rPr lang="it-IT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encoded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edges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 flow 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state,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vertex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state)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encoded</a:t>
            </a:r>
            <a:r>
              <a:rPr lang="it-IT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it-IT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vertices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ccia in giù 15"/>
          <p:cNvSpPr/>
          <p:nvPr/>
        </p:nvSpPr>
        <p:spPr>
          <a:xfrm>
            <a:off x="9588462" y="3004007"/>
            <a:ext cx="443059" cy="148967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0D65CF-74F8-8543-AA45-EF72A38C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A2F04-2A24-0F4A-B7FD-D082701B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52A08A-CB8E-2647-87C9-38D4A76DC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 smtClean="0"/>
              <a:t>Scattering</a:t>
            </a:r>
            <a:r>
              <a:rPr lang="fr-FR" dirty="0" smtClean="0"/>
              <a:t> Amplitudes in Quantum Field Theory (QFT)</a:t>
            </a: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DEB805DA-2AC7-4053-A0AF-22653290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983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AA29F510-230C-6949-8895-638206D4D2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599" y="1216742"/>
                <a:ext cx="11463867" cy="48164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22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Scattering </a:t>
                </a:r>
                <a:r>
                  <a:rPr lang="fr-FR" sz="22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fr-FR" sz="22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rocess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fundamental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process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initial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particles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interact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one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another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200" b="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 colliding and changing their direction or </a:t>
                </a:r>
                <a:r>
                  <a:rPr lang="en-US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momentum</a:t>
                </a:r>
                <a:r>
                  <a:rPr lang="en-US" sz="22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it-IT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it-IT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Three </a:t>
                </a:r>
                <a:r>
                  <a:rPr lang="it-IT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different</a:t>
                </a:r>
                <a:r>
                  <a:rPr lang="it-IT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kinds</a:t>
                </a:r>
                <a:r>
                  <a:rPr lang="it-IT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:r>
                  <a:rPr lang="it-IT" sz="2200" b="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it-IT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cattering</a:t>
                </a:r>
                <a:r>
                  <a:rPr lang="it-IT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Processes</a:t>
                </a:r>
                <a:r>
                  <a:rPr lang="it-IT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1028700" lvl="1" indent="-342900"/>
                <a:r>
                  <a:rPr lang="it-IT" sz="22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Elastic</a:t>
                </a:r>
                <a:r>
                  <a:rPr lang="it-IT" sz="22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2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Scattering</a:t>
                </a:r>
                <a:endParaRPr lang="it-IT" sz="2200" b="1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r>
                  <a:rPr lang="it-IT" sz="22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Inelastic</a:t>
                </a:r>
                <a:r>
                  <a:rPr lang="it-IT" sz="22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2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Scattering</a:t>
                </a:r>
                <a:endParaRPr lang="en-US" sz="2200" b="1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r>
                  <a:rPr lang="en-US" sz="2200" b="1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Deep Inelastic </a:t>
                </a:r>
                <a:r>
                  <a:rPr lang="en-US" sz="22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Scattering</a:t>
                </a:r>
              </a:p>
              <a:p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fr-FR" sz="2200" b="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cattering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process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studied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by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measuring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its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2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cross section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fr-FR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related</a:t>
                </a:r>
                <a:r>
                  <a:rPr lang="fr-FR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the </a:t>
                </a:r>
                <a:r>
                  <a:rPr lang="fr-FR" sz="22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likelihood</a:t>
                </a:r>
                <a:r>
                  <a:rPr lang="fr-FR" sz="22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fr-FR" sz="22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process</a:t>
                </a:r>
                <a:r>
                  <a:rPr lang="fr-FR" sz="22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sz="22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occur</a:t>
                </a:r>
                <a:r>
                  <a:rPr lang="fr-FR" sz="2200" b="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fr-FR" sz="22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fr-FR" sz="2200" b="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it-IT" sz="2200" b="0" i="1" smtClean="0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σ</m:t>
                      </m:r>
                      <m:r>
                        <a:rPr lang="it-IT" sz="2200" b="0" i="1" smtClean="0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|</m:t>
                          </m:r>
                        </m:den>
                      </m:f>
                      <m:sSup>
                        <m:sSupPr>
                          <m:ctrlP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𝑓</m:t>
                                  </m:r>
                                </m:e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e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∏"/>
                          <m:ctrlP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𝑓</m:t>
                          </m:r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𝑖𝑛𝑎𝑙</m:t>
                          </m:r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𝑝𝑎𝑟𝑡𝑖𝑐𝑙𝑒𝑠</m:t>
                          </m:r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it-IT" sz="2200" b="0" i="1" smtClean="0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  <m:acc>
                                <m:accPr>
                                  <m:chr m:val="⃗"/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𝑗</m:t>
                                      </m:r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2</m:t>
                                  </m:r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lang="it-IT" sz="2200" b="0" i="1" smtClean="0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𝑛𝑖𝑡</m:t>
                                  </m:r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2200" b="0" i="1" smtClean="0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− 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𝑓</m:t>
                                      </m:r>
                                      <m:r>
                                        <a:rPr lang="it-IT" sz="2200" b="0" i="1" smtClean="0">
                                          <a:solidFill>
                                            <a:srgbClr val="2B235D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𝑖𝑛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it-IT" sz="22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22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Calibri" panose="020F0502020204030204" pitchFamily="34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it-IT" sz="2200" b="0" i="1" smtClean="0">
                                              <a:solidFill>
                                                <a:srgbClr val="2B235D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Calibri" panose="020F0502020204030204" pitchFamily="34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it-IT" sz="22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fr-FR" sz="22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it-IT" sz="2200" b="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 cross </a:t>
                </a:r>
                <a:r>
                  <a:rPr lang="it-IT" sz="2200" b="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section</a:t>
                </a:r>
                <a:r>
                  <a:rPr lang="it-IT" sz="2200" b="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2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gives</a:t>
                </a:r>
                <a:r>
                  <a:rPr lang="it-IT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200" b="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information </a:t>
                </a:r>
                <a:r>
                  <a:rPr lang="it-IT" sz="2200" b="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about</a:t>
                </a:r>
                <a:r>
                  <a:rPr lang="it-IT" sz="2200" b="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2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fundamental</a:t>
                </a:r>
                <a:r>
                  <a:rPr lang="it-IT" sz="22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2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interactions</a:t>
                </a:r>
                <a:r>
                  <a:rPr lang="it-IT" sz="22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it-IT" sz="2200" b="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fr-FR" sz="2200" b="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AA29F510-230C-6949-8895-638206D4D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599" y="1216742"/>
                <a:ext cx="11463867" cy="4816411"/>
              </a:xfrm>
              <a:blipFill>
                <a:blip r:embed="rId2"/>
                <a:stretch>
                  <a:fillRect l="-532" t="-1899" b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E009430E-06AF-B146-AD6F-2DA56D52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Scattering</a:t>
            </a:r>
            <a:r>
              <a:rPr lang="fr-FR" dirty="0" smtClean="0"/>
              <a:t> Theory I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10E40-B089-E047-AE2A-77F722FF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377CBC8A-7ABA-4CAC-AE51-37B1B35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C946057D-1980-48D5-9C08-039D8AD5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67948" y="6356350"/>
            <a:ext cx="2743200" cy="365125"/>
          </a:xfrm>
        </p:spPr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Rettangolo 3"/>
          <p:cNvSpPr/>
          <p:nvPr/>
        </p:nvSpPr>
        <p:spPr>
          <a:xfrm>
            <a:off x="355598" y="1150070"/>
            <a:ext cx="11463867" cy="631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AA29F510-230C-6949-8895-638206D4D2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600" y="1028951"/>
                <a:ext cx="7628903" cy="4674266"/>
              </a:xfrm>
            </p:spPr>
            <p:txBody>
              <a:bodyPr>
                <a:normAutofit/>
              </a:bodyPr>
              <a:lstStyle/>
              <a:p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are </a:t>
                </a:r>
                <a:r>
                  <a:rPr lang="it-IT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interested</a:t>
                </a:r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it-IT" i="1" smtClean="0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it-IT" b="1" i="1" smtClean="0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𝒇</m:t>
                                </m:r>
                              </m:e>
                              <m:e>
                                <m:r>
                                  <a:rPr lang="it-IT" b="1" i="1" smtClean="0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𝑴</m:t>
                                </m:r>
                              </m:e>
                              <m:e>
                                <m:r>
                                  <a:rPr lang="it-IT" b="1" i="1" smtClean="0">
                                    <a:solidFill>
                                      <a:srgbClr val="2B235D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𝒊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it-IT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</m:t>
                        </m:r>
                      </m:sup>
                    </m:sSup>
                    <m:r>
                      <a:rPr lang="it-IT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≡</m:t>
                    </m:r>
                    <m:sSup>
                      <m:sSupPr>
                        <m:ctrlPr>
                          <a:rPr lang="it-IT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it-IT" b="1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𝑴</m:t>
                            </m:r>
                          </m:e>
                        </m:d>
                      </m:e>
                      <m:sup>
                        <m:r>
                          <a:rPr lang="it-IT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, the </a:t>
                </a:r>
                <a:r>
                  <a:rPr lang="it-IT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scattering</a:t>
                </a:r>
                <a:r>
                  <a:rPr lang="it-IT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amplitude</a:t>
                </a:r>
                <a:r>
                  <a:rPr lang="it-IT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it-IT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of the </a:t>
                </a:r>
                <a:r>
                  <a:rPr lang="it-IT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process</a:t>
                </a:r>
                <a:r>
                  <a:rPr lang="it-IT" b="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it-IT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b="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that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from the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initial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𝒊</m:t>
                        </m:r>
                      </m:e>
                    </m:d>
                  </m:oMath>
                </a14:m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can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get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to the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final</a:t>
                </a:r>
                <a:r>
                  <a:rPr lang="it-IT" sz="2000" b="1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a:rPr lang="it-IT" sz="2000" b="1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𝒇</m:t>
                        </m:r>
                      </m:e>
                    </m:d>
                    <m:r>
                      <a:rPr lang="it-IT" sz="2000" b="1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it-IT" sz="2000" b="1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endParaRPr lang="it-IT" sz="2000" b="1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It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describes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the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dynamics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of the </a:t>
                </a:r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scattering</a:t>
                </a:r>
                <a:endParaRPr lang="it-IT" sz="20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endParaRPr lang="it-IT" sz="20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Computed</a:t>
                </a:r>
                <a:r>
                  <a:rPr lang="it-IT" sz="2000" b="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by </a:t>
                </a:r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using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perturbation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theory</a:t>
                </a:r>
                <a:endParaRPr lang="it-IT" sz="2000" b="1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endParaRPr lang="it-IT" sz="2000" b="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endParaRPr lang="it-IT" sz="20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0">
                  <a:buNone/>
                </a:pPr>
                <a:endParaRPr lang="it-IT" sz="2000" b="0" dirty="0" smtClean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028700" lvl="1" indent="-342900"/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Feynman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diagrams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formalism</a:t>
                </a:r>
                <a:r>
                  <a:rPr lang="it-IT" sz="2000" b="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it-IT" sz="2000" b="0" dirty="0" smtClean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it-IT" sz="2000" b="0" dirty="0" smtClean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AA29F510-230C-6949-8895-638206D4D2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600" y="1028951"/>
                <a:ext cx="7628903" cy="4674266"/>
              </a:xfrm>
              <a:blipFill>
                <a:blip r:embed="rId2"/>
                <a:stretch>
                  <a:fillRect l="-799" t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E009430E-06AF-B146-AD6F-2DA56D52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Scattering</a:t>
            </a:r>
            <a:r>
              <a:rPr lang="fr-FR" dirty="0" smtClean="0"/>
              <a:t> Theory II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10E40-B089-E047-AE2A-77F722FF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377CBC8A-7ABA-4CAC-AE51-37B1B35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C946057D-1980-48D5-9C08-039D8AD5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67948" y="6356350"/>
            <a:ext cx="2743200" cy="365125"/>
          </a:xfrm>
        </p:spPr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14" name="Freccia curva 13"/>
          <p:cNvSpPr/>
          <p:nvPr/>
        </p:nvSpPr>
        <p:spPr>
          <a:xfrm rot="10800000" flipH="1">
            <a:off x="2135517" y="5399125"/>
            <a:ext cx="710218" cy="709443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2893968" y="5524573"/>
            <a:ext cx="536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Associating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mathematical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expression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component: </a:t>
            </a:r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Feynman</a:t>
            </a:r>
            <a:r>
              <a:rPr lang="it-IT" sz="20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Rules</a:t>
            </a:r>
            <a:endParaRPr lang="en-US" sz="2000" b="1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Freccia curva 15"/>
          <p:cNvSpPr/>
          <p:nvPr/>
        </p:nvSpPr>
        <p:spPr>
          <a:xfrm rot="10800000" flipH="1">
            <a:off x="2135518" y="4001415"/>
            <a:ext cx="710218" cy="744577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2895361" y="4181159"/>
                <a:ext cx="3631574" cy="722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is the n-</a:t>
                </a:r>
                <a:r>
                  <a:rPr lang="en-US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US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order perturbation term</a:t>
                </a:r>
                <a:endParaRPr lang="en-US" sz="2000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361" y="4181159"/>
                <a:ext cx="3631574" cy="722185"/>
              </a:xfrm>
              <a:prstGeom prst="rect">
                <a:avLst/>
              </a:prstGeom>
              <a:blipFill>
                <a:blip r:embed="rId3"/>
                <a:stretch>
                  <a:fillRect l="-1846" t="-66102" r="-503" b="-6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439" y="251298"/>
            <a:ext cx="2971800" cy="307165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780" y="3322956"/>
            <a:ext cx="2385118" cy="29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angolo arrotondato 29"/>
          <p:cNvSpPr/>
          <p:nvPr/>
        </p:nvSpPr>
        <p:spPr>
          <a:xfrm>
            <a:off x="7532016" y="1687765"/>
            <a:ext cx="1686372" cy="4996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arrotondato 10"/>
          <p:cNvSpPr/>
          <p:nvPr/>
        </p:nvSpPr>
        <p:spPr>
          <a:xfrm>
            <a:off x="9954945" y="1455758"/>
            <a:ext cx="2130218" cy="9670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287756" y="1085959"/>
                <a:ext cx="11665432" cy="160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:r>
                  <a:rPr lang="fr-FR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generic</a:t>
                </a:r>
                <a:r>
                  <a:rPr lang="fr-FR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scattering</a:t>
                </a:r>
                <a:r>
                  <a:rPr lang="fr-FR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process</a:t>
                </a:r>
                <a:r>
                  <a:rPr lang="fr-FR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at </a:t>
                </a:r>
                <a:r>
                  <a:rPr lang="fr-FR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fixed</a:t>
                </a:r>
                <a:r>
                  <a:rPr lang="fr-FR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perturbation </a:t>
                </a:r>
                <a:r>
                  <a:rPr lang="fr-FR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order</a:t>
                </a:r>
                <a:r>
                  <a:rPr lang="fr-FR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may</a:t>
                </a:r>
                <a:r>
                  <a:rPr lang="fr-FR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fr-FR" sz="2000" dirty="0" err="1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include</a:t>
                </a:r>
                <a:r>
                  <a:rPr lang="fr-FR" sz="2000" dirty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multiple Feynman </a:t>
                </a:r>
                <a:r>
                  <a:rPr lang="fr-FR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diagrams</a:t>
                </a:r>
                <a:r>
                  <a:rPr lang="fr-FR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endParaRPr lang="fr-FR" sz="2200" i="1" dirty="0">
                  <a:solidFill>
                    <a:srgbClr val="2B235D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𝑡𝑜𝑡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it-IT" sz="2000" i="1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it-IT" sz="2000" i="1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it-IT" sz="2000" i="1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sSup>
                        <m:sSupPr>
                          <m:ctrlP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2000" i="1">
                                  <a:solidFill>
                                    <a:srgbClr val="2B235D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2B235D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000" i="1">
                              <a:solidFill>
                                <a:srgbClr val="2B235D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2</m:t>
                          </m:r>
                        </m:sup>
                      </m:sSup>
                      <m:r>
                        <a:rPr lang="it-IT" sz="2000" i="1">
                          <a:solidFill>
                            <a:srgbClr val="2B235D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it-IT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sSubSup>
                        <m:sSubSupPr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</m:sub>
                        <m:sup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bSup>
                      <m:r>
                        <a:rPr lang="it-IT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  <m:sup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bSup>
                      <m:sSub>
                        <m:sSubPr>
                          <m:ctrlP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𝑀</m:t>
                          </m:r>
                        </m:e>
                        <m:sub>
                          <m:r>
                            <a:rPr lang="it-IT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fr-FR" sz="2200" dirty="0">
                  <a:solidFill>
                    <a:srgbClr val="2B235D"/>
                  </a:solidFill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fr-FR" dirty="0">
                  <a:solidFill>
                    <a:srgbClr val="2B235D"/>
                  </a:solidFill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6" y="1085959"/>
                <a:ext cx="11665432" cy="1604606"/>
              </a:xfrm>
              <a:prstGeom prst="rect">
                <a:avLst/>
              </a:prstGeom>
              <a:blipFill>
                <a:blip r:embed="rId2"/>
                <a:stretch>
                  <a:fillRect l="-522" t="-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/>
          <p:cNvSpPr txBox="1"/>
          <p:nvPr/>
        </p:nvSpPr>
        <p:spPr>
          <a:xfrm>
            <a:off x="9954945" y="1455758"/>
            <a:ext cx="259039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Appereance</a:t>
            </a: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an </a:t>
            </a:r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interference</a:t>
            </a: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term</a:t>
            </a:r>
            <a:r>
              <a:rPr lang="fr-FR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quantum </a:t>
            </a:r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ettangolo arrotondato 3"/>
          <p:cNvSpPr/>
          <p:nvPr/>
        </p:nvSpPr>
        <p:spPr>
          <a:xfrm>
            <a:off x="8606614" y="2586718"/>
            <a:ext cx="1210379" cy="4912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/>
              <p:cNvSpPr txBox="1"/>
              <p:nvPr/>
            </p:nvSpPr>
            <p:spPr>
              <a:xfrm>
                <a:off x="497786" y="3753752"/>
                <a:ext cx="11455401" cy="2559996"/>
              </a:xfrm>
              <a:prstGeom prst="rect">
                <a:avLst/>
              </a:prstGeom>
              <a:noFill/>
            </p:spPr>
            <p:txBody>
              <a:bodyPr wrap="square" numCol="2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Interaction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vertex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𝑖𝑒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it-IT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Fermionic propagator 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fermionic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internal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line):</a:t>
                </a:r>
                <a:r>
                  <a:rPr lang="it-IT" sz="22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Photon propagator 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photonic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internal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line):</a:t>
                </a:r>
                <a:r>
                  <a:rPr lang="it-IT" dirty="0" smtClean="0">
                    <a:solidFill>
                      <a:srgbClr val="2B235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𝜇𝜈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External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line</a:t>
                </a:r>
                <a:r>
                  <a:rPr lang="it-IT" sz="2000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3" name="CasellaDiTes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86" y="3753752"/>
                <a:ext cx="11455401" cy="2559996"/>
              </a:xfrm>
              <a:prstGeom prst="rect">
                <a:avLst/>
              </a:prstGeom>
              <a:blipFill>
                <a:blip r:embed="rId3"/>
                <a:stretch>
                  <a:fillRect l="-479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Segnaposto contenuto 1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10996" y="3657944"/>
            <a:ext cx="1458694" cy="1481230"/>
          </a:xfrm>
          <a:prstGeom prst="rect">
            <a:avLst/>
          </a:prstGeom>
        </p:spPr>
      </p:pic>
      <p:sp>
        <p:nvSpPr>
          <p:cNvPr id="17" name="Rettangolo arrotondato 16"/>
          <p:cNvSpPr/>
          <p:nvPr/>
        </p:nvSpPr>
        <p:spPr>
          <a:xfrm>
            <a:off x="10379516" y="2489547"/>
            <a:ext cx="1398855" cy="6909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009430E-06AF-B146-AD6F-2DA56D52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74552"/>
            <a:ext cx="11463867" cy="851617"/>
          </a:xfrm>
        </p:spPr>
        <p:txBody>
          <a:bodyPr/>
          <a:lstStyle/>
          <a:p>
            <a:r>
              <a:rPr lang="fr-FR" dirty="0" err="1" smtClean="0"/>
              <a:t>Scattering</a:t>
            </a:r>
            <a:r>
              <a:rPr lang="fr-FR" dirty="0" smtClean="0"/>
              <a:t> Theory III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10E40-B089-E047-AE2A-77F722FF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DDDE22-8D4F-094D-AC70-1F2C263CD040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u pied de page 3">
            <a:extLst>
              <a:ext uri="{FF2B5EF4-FFF2-40B4-BE49-F238E27FC236}">
                <a16:creationId xmlns:a16="http://schemas.microsoft.com/office/drawing/2014/main" id="{377CBC8A-7ABA-4CAC-AE51-37B1B35E6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Espace réservé de la date 1">
            <a:extLst>
              <a:ext uri="{FF2B5EF4-FFF2-40B4-BE49-F238E27FC236}">
                <a16:creationId xmlns:a16="http://schemas.microsoft.com/office/drawing/2014/main" id="{C946057D-1980-48D5-9C08-039D8AD5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67948" y="6356350"/>
            <a:ext cx="2743200" cy="365125"/>
          </a:xfrm>
        </p:spPr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14" name="Freccia a destra 13"/>
          <p:cNvSpPr/>
          <p:nvPr/>
        </p:nvSpPr>
        <p:spPr>
          <a:xfrm>
            <a:off x="9816993" y="2632091"/>
            <a:ext cx="562523" cy="38159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10415710" y="2455864"/>
                <a:ext cx="17745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Interaction </a:t>
                </a:r>
                <a:r>
                  <a:rPr lang="it-IT" sz="2000" dirty="0" err="1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term</a:t>
                </a:r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it-IT" sz="2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710" y="2455864"/>
                <a:ext cx="1774545" cy="707886"/>
              </a:xfrm>
              <a:prstGeom prst="rect">
                <a:avLst/>
              </a:prstGeom>
              <a:blipFill>
                <a:blip r:embed="rId5"/>
                <a:stretch>
                  <a:fillRect l="-3780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/>
          <p:cNvSpPr txBox="1"/>
          <p:nvPr/>
        </p:nvSpPr>
        <p:spPr>
          <a:xfrm>
            <a:off x="285028" y="3264954"/>
            <a:ext cx="8110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Feynman</a:t>
            </a:r>
            <a:r>
              <a:rPr lang="it-IT" sz="20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b="1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rules</a:t>
            </a:r>
            <a:r>
              <a:rPr lang="it-IT" sz="2000" b="1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QED in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momentum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 err="1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space</a:t>
            </a:r>
            <a:r>
              <a:rPr lang="it-IT" sz="2000" dirty="0" smtClean="0">
                <a:solidFill>
                  <a:srgbClr val="2B23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000" dirty="0">
              <a:solidFill>
                <a:srgbClr val="2B235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Freccia a destra 21"/>
          <p:cNvSpPr/>
          <p:nvPr/>
        </p:nvSpPr>
        <p:spPr>
          <a:xfrm>
            <a:off x="9231890" y="1738098"/>
            <a:ext cx="723055" cy="41011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arrotondato 11"/>
          <p:cNvSpPr/>
          <p:nvPr/>
        </p:nvSpPr>
        <p:spPr>
          <a:xfrm>
            <a:off x="239168" y="3223125"/>
            <a:ext cx="11714019" cy="3031248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1759" y="5671588"/>
            <a:ext cx="1927931" cy="416188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234" y="4399060"/>
            <a:ext cx="1927931" cy="405879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5238" y="5052049"/>
            <a:ext cx="1900927" cy="1125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/>
              <p:cNvSpPr txBox="1"/>
              <p:nvPr/>
            </p:nvSpPr>
            <p:spPr>
              <a:xfrm>
                <a:off x="239169" y="2574758"/>
                <a:ext cx="11474480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Quantum </a:t>
                </a:r>
                <a:r>
                  <a:rPr lang="it-IT" sz="2000" b="1" dirty="0" err="1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Electrodynamics</a:t>
                </a:r>
                <a:r>
                  <a:rPr lang="it-IT" sz="2000" b="1" dirty="0" smtClean="0">
                    <a:solidFill>
                      <a:srgbClr val="2B235D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(QED):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QED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sSub>
                      <m:sSub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𝜇𝜈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b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sSup>
                          <m:sSupPr>
                            <m:ctrlP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2000" b="0" i="1" smtClean="0">
                                <a:solidFill>
                                  <a:srgbClr val="2B235D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solidFill>
                              <a:srgbClr val="2B235D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it-IT" sz="2000" b="0" i="1" smtClean="0">
                        <a:solidFill>
                          <a:srgbClr val="2B235D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̅"/>
                        <m:ctrlP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  <m:sSub>
                      <m:sSubPr>
                        <m:ctrlP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CasellaDiTes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69" y="2574758"/>
                <a:ext cx="11474480" cy="526939"/>
              </a:xfrm>
              <a:prstGeom prst="rect">
                <a:avLst/>
              </a:prstGeom>
              <a:blipFill>
                <a:blip r:embed="rId9"/>
                <a:stretch>
                  <a:fillRect l="-478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50D65CF-74F8-8543-AA45-EF72A38C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20/11/2023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9A2F04-2A24-0F4A-B7FD-D082701B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DE22-8D4F-094D-AC70-1F2C263CD040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52A08A-CB8E-2647-87C9-38D4A76DC9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Quantum </a:t>
            </a:r>
            <a:r>
              <a:rPr lang="fr-FR" dirty="0" err="1"/>
              <a:t>Computing</a:t>
            </a:r>
            <a:r>
              <a:rPr lang="fr-FR" dirty="0"/>
              <a:t> </a:t>
            </a:r>
            <a:r>
              <a:rPr lang="fr-FR" dirty="0" smtClean="0"/>
              <a:t>and Quantum Graph Neural Networks</a:t>
            </a:r>
            <a:endParaRPr lang="fr-FR" dirty="0"/>
          </a:p>
        </p:txBody>
      </p:sp>
      <p:sp>
        <p:nvSpPr>
          <p:cNvPr id="6" name="Espace réservé du pied de page 3">
            <a:extLst>
              <a:ext uri="{FF2B5EF4-FFF2-40B4-BE49-F238E27FC236}">
                <a16:creationId xmlns:a16="http://schemas.microsoft.com/office/drawing/2014/main" id="{DEB805DA-2AC7-4053-A0AF-22653290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8348" y="6396741"/>
            <a:ext cx="2985052" cy="365125"/>
          </a:xfrm>
        </p:spPr>
        <p:txBody>
          <a:bodyPr/>
          <a:lstStyle/>
          <a:p>
            <a:r>
              <a:rPr lang="fr-FR" dirty="0" err="1"/>
              <a:t>Study</a:t>
            </a:r>
            <a:r>
              <a:rPr lang="fr-FR" dirty="0"/>
              <a:t> of Feynman </a:t>
            </a:r>
            <a:r>
              <a:rPr lang="fr-FR" dirty="0" err="1"/>
              <a:t>diagrams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quantum graph neural network </a:t>
            </a:r>
            <a:r>
              <a:rPr lang="en-US" dirty="0"/>
              <a:t>–</a:t>
            </a:r>
            <a:r>
              <a:rPr lang="fr-FR" dirty="0"/>
              <a:t> Lorenzo Ballerio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288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16611</TotalTime>
  <Words>1653</Words>
  <Application>Microsoft Office PowerPoint</Application>
  <PresentationFormat>Widescreen</PresentationFormat>
  <Paragraphs>490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Wingdings</vt:lpstr>
      <vt:lpstr>Conception personnalisée</vt:lpstr>
      <vt:lpstr>STUDY OF FEYNMAN DIAGRAMS WITH QUANTUM GRAPH NEURAL NETWORK</vt:lpstr>
      <vt:lpstr>Summary</vt:lpstr>
      <vt:lpstr>Presentazione standard di PowerPoint</vt:lpstr>
      <vt:lpstr>Idea of the Model</vt:lpstr>
      <vt:lpstr>Presentazione standard di PowerPoint</vt:lpstr>
      <vt:lpstr>Scattering Theory I</vt:lpstr>
      <vt:lpstr>Scattering Theory II</vt:lpstr>
      <vt:lpstr>Scattering Theory III</vt:lpstr>
      <vt:lpstr>Presentazione standard di PowerPoint</vt:lpstr>
      <vt:lpstr>Qubits</vt:lpstr>
      <vt:lpstr>Quantum Circuits</vt:lpstr>
      <vt:lpstr>Quantum Neural Network (QNN)</vt:lpstr>
      <vt:lpstr>Presentazione standard di PowerPoint</vt:lpstr>
      <vt:lpstr>Datasets</vt:lpstr>
      <vt:lpstr>Feature Map</vt:lpstr>
      <vt:lpstr>Ansatz of the Model</vt:lpstr>
      <vt:lpstr>Output of the QGNN</vt:lpstr>
      <vt:lpstr>Presentazione standard di PowerPoint</vt:lpstr>
      <vt:lpstr>Performance for Bhabha s-channel I</vt:lpstr>
      <vt:lpstr>Performance for Bhabha s-channel II</vt:lpstr>
      <vt:lpstr>QGNN for multiple Feynman diagrams</vt:lpstr>
      <vt:lpstr>Performance for multiple Feynman diagrams II</vt:lpstr>
      <vt:lpstr>Performance for Bhabha t-channel</vt:lpstr>
      <vt:lpstr>Improvement of the model II</vt:lpstr>
      <vt:lpstr>Presentazione standard di PowerPoint</vt:lpstr>
      <vt:lpstr>Conclusions and Future Directions</vt:lpstr>
      <vt:lpstr>Presentazione standard di PowerPoint</vt:lpstr>
      <vt:lpstr>Feature Map II</vt:lpstr>
      <vt:lpstr>Improvement of the model I</vt:lpstr>
      <vt:lpstr>Performance for single Feynman diagram</vt:lpstr>
      <vt:lpstr>μ-pair Production</vt:lpstr>
      <vt:lpstr>Presentazione standard di PowerPoint</vt:lpstr>
      <vt:lpstr>Phase Ambiguity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Melissa Loyse Perrey</dc:creator>
  <cp:lastModifiedBy>Lorenzo Ballerio</cp:lastModifiedBy>
  <cp:revision>368</cp:revision>
  <dcterms:created xsi:type="dcterms:W3CDTF">2021-06-30T07:58:21Z</dcterms:created>
  <dcterms:modified xsi:type="dcterms:W3CDTF">2023-11-20T10:03:58Z</dcterms:modified>
</cp:coreProperties>
</file>